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7"/>
  </p:notesMasterIdLst>
  <p:handoutMasterIdLst>
    <p:handoutMasterId r:id="rId8"/>
  </p:handoutMasterIdLst>
  <p:sldIdLst>
    <p:sldId id="257" r:id="rId2"/>
    <p:sldId id="269" r:id="rId3"/>
    <p:sldId id="273" r:id="rId4"/>
    <p:sldId id="271" r:id="rId5"/>
    <p:sldId id="274" r:id="rId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00C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59" autoAdjust="0"/>
    <p:restoredTop sz="94512" autoAdjust="0"/>
  </p:normalViewPr>
  <p:slideViewPr>
    <p:cSldViewPr>
      <p:cViewPr varScale="1">
        <p:scale>
          <a:sx n="66" d="100"/>
          <a:sy n="66" d="100"/>
        </p:scale>
        <p:origin x="-330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r>
              <a:rPr lang="en-US"/>
              <a:t>Presentation Information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58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r>
              <a:rPr lang="en-US"/>
              <a:t>CONFIDENTIAL</a:t>
            </a:r>
          </a:p>
        </p:txBody>
      </p:sp>
      <p:sp>
        <p:nvSpPr>
          <p:cNvPr id="358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575AD684-2643-4A7A-BEC4-0D8E1E5022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r>
              <a:rPr lang="en-US"/>
              <a:t>Presentation Information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66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r>
              <a:rPr lang="en-US"/>
              <a:t>CONFIDENTIAL</a:t>
            </a:r>
          </a:p>
        </p:txBody>
      </p:sp>
      <p:sp>
        <p:nvSpPr>
          <p:cNvPr id="266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C520CDFD-4E49-4E85-A478-514C44FD92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j0315447"/>
          <p:cNvPicPr>
            <a:picLocks noChangeAspect="1" noChangeArrowheads="1"/>
          </p:cNvPicPr>
          <p:nvPr/>
        </p:nvPicPr>
        <p:blipFill>
          <a:blip r:embed="rId2">
            <a:lum bright="40000" contrast="-20000"/>
            <a:grayscl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11"/>
          <p:cNvSpPr>
            <a:spLocks noChangeArrowheads="1"/>
          </p:cNvSpPr>
          <p:nvPr/>
        </p:nvSpPr>
        <p:spPr bwMode="auto">
          <a:xfrm>
            <a:off x="609600" y="533400"/>
            <a:ext cx="8001000" cy="5791200"/>
          </a:xfrm>
          <a:prstGeom prst="rect">
            <a:avLst/>
          </a:prstGeom>
          <a:gradFill rotWithShape="1">
            <a:gsLst>
              <a:gs pos="0">
                <a:schemeClr val="bg1">
                  <a:alpha val="39999"/>
                </a:schemeClr>
              </a:gs>
              <a:gs pos="100000">
                <a:schemeClr val="bg1">
                  <a:alpha val="39999"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" name="Text Box 8"/>
          <p:cNvSpPr txBox="1">
            <a:spLocks noChangeArrowheads="1"/>
          </p:cNvSpPr>
          <p:nvPr/>
        </p:nvSpPr>
        <p:spPr bwMode="auto">
          <a:xfrm>
            <a:off x="723900" y="730250"/>
            <a:ext cx="7696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3600" b="1"/>
              <a:t>Humongous Insurance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1828800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482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4290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 spd="slow"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5CAE5B-D2D5-4E20-9B44-80285E2DB2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8"/>
            <a:ext cx="18288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74638"/>
            <a:ext cx="53340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3038E5-7170-47AB-9E98-536A4074CB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random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274638"/>
            <a:ext cx="68580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1371600" y="1600200"/>
            <a:ext cx="7315200" cy="4525963"/>
          </a:xfrm>
        </p:spPr>
        <p:txBody>
          <a:bodyPr/>
          <a:lstStyle/>
          <a:p>
            <a:pPr lvl="0"/>
            <a:r>
              <a:rPr lang="en-US" noProof="0" smtClean="0"/>
              <a:t>Click icon to add SmartArt graphic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950FD9-3D0C-4E07-B663-67DC170AB1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random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274638"/>
            <a:ext cx="68580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371600" y="1600200"/>
            <a:ext cx="35814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105400" y="1600200"/>
            <a:ext cx="35814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105400" y="3938588"/>
            <a:ext cx="35814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2AFDCF-39F0-4BEF-8002-324B600CD4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random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Media" preserve="1">
  <p:cSld name="Title, Text and Media Cli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274638"/>
            <a:ext cx="68580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371600" y="1600200"/>
            <a:ext cx="35814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Media Placeholder 3"/>
          <p:cNvSpPr>
            <a:spLocks noGrp="1"/>
          </p:cNvSpPr>
          <p:nvPr>
            <p:ph type="media" sz="half" idx="2"/>
          </p:nvPr>
        </p:nvSpPr>
        <p:spPr>
          <a:xfrm>
            <a:off x="5105400" y="1600200"/>
            <a:ext cx="3581400" cy="4525963"/>
          </a:xfrm>
        </p:spPr>
        <p:txBody>
          <a:bodyPr/>
          <a:lstStyle/>
          <a:p>
            <a:pPr lvl="0"/>
            <a:r>
              <a:rPr lang="en-US" noProof="0" smtClean="0"/>
              <a:t>Click icon to add media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4849EF-6F9F-4987-BC35-C7BDA976DE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A04073-96C9-42C1-998C-CF38392FC5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83CD26-459A-4DAC-9B6B-F13FE59D7D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1600200"/>
            <a:ext cx="35814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5400" y="1600200"/>
            <a:ext cx="35814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EB974C-1314-48A2-983E-42C9CBC266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8403CF-4258-4F48-9C84-66EF943544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CA9438-E358-4549-93FD-25A9D0EC0B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9EB356-2DF3-4860-AFCE-FEA3877664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CBA708-554D-40C0-A4F8-CDAAB25E56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6745E0-161E-4A3F-BB4A-5F42D0085B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371600" y="274638"/>
            <a:ext cx="6858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71600" y="1600200"/>
            <a:ext cx="73152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34200" y="6400800"/>
            <a:ext cx="1752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000066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CONFIDENTIAL</a:t>
            </a:r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924300" y="6400800"/>
            <a:ext cx="1752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 smtClean="0">
                <a:solidFill>
                  <a:srgbClr val="000066"/>
                </a:solidFill>
                <a:latin typeface="Tahoma" pitchFamily="34" charset="0"/>
              </a:defRPr>
            </a:lvl1pPr>
          </a:lstStyle>
          <a:p>
            <a:pPr>
              <a:defRPr/>
            </a:pPr>
            <a:fld id="{C8824EEA-97C9-4066-A01D-AF2FE14A59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0" name="Picture 6" descr="j0315447"/>
          <p:cNvPicPr>
            <a:picLocks noChangeAspect="1" noChangeArrowheads="1"/>
          </p:cNvPicPr>
          <p:nvPr/>
        </p:nvPicPr>
        <p:blipFill>
          <a:blip r:embed="rId16"/>
          <a:srcRect/>
          <a:stretch>
            <a:fillRect/>
          </a:stretch>
        </p:blipFill>
        <p:spPr bwMode="auto">
          <a:xfrm>
            <a:off x="0" y="0"/>
            <a:ext cx="1143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  <p:sldLayoutId id="2147483692" r:id="rId12"/>
    <p:sldLayoutId id="2147483693" r:id="rId13"/>
    <p:sldLayoutId id="2147483694" r:id="rId14"/>
  </p:sldLayoutIdLst>
  <p:transition spd="slow">
    <p:random/>
  </p:transition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Tahoma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Tahoma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Tahoma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Tahoma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rgbClr val="000066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rgbClr val="000066"/>
          </a:solidFill>
          <a:latin typeface="Arial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rgbClr val="000066"/>
          </a:solidFill>
          <a:latin typeface="Arial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000066"/>
          </a:solidFill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Arial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rgbClr val="000066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rgbClr val="000066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rgbClr val="000066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rgbClr val="000066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676400" y="2133600"/>
            <a:ext cx="6858000" cy="1143000"/>
          </a:xfrm>
        </p:spPr>
        <p:txBody>
          <a:bodyPr/>
          <a:lstStyle/>
          <a:p>
            <a:pPr eaLnBrk="1" hangingPunct="1"/>
            <a:r>
              <a:rPr lang="en-US" sz="4000" dirty="0" smtClean="0"/>
              <a:t>4b – </a:t>
            </a:r>
            <a:r>
              <a:rPr lang="en-US" dirty="0" smtClean="0"/>
              <a:t>Nested If/Else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5943600"/>
            <a:ext cx="7315200" cy="6397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  <a:tabLst>
                <a:tab pos="576263" algn="l"/>
              </a:tabLst>
            </a:pPr>
            <a:r>
              <a:rPr lang="en-US" dirty="0" smtClean="0"/>
              <a:t>  					</a:t>
            </a:r>
            <a:r>
              <a:rPr lang="en-US" sz="2400" dirty="0" err="1" smtClean="0"/>
              <a:t>Lingma</a:t>
            </a:r>
            <a:r>
              <a:rPr lang="en-US" sz="2400" smtClean="0"/>
              <a:t> Acheson</a:t>
            </a:r>
          </a:p>
        </p:txBody>
      </p:sp>
      <p:sp>
        <p:nvSpPr>
          <p:cNvPr id="3076" name="TextBox 5"/>
          <p:cNvSpPr txBox="1">
            <a:spLocks noChangeArrowheads="1"/>
          </p:cNvSpPr>
          <p:nvPr/>
        </p:nvSpPr>
        <p:spPr bwMode="auto">
          <a:xfrm>
            <a:off x="2209800" y="6400800"/>
            <a:ext cx="6324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Department of Computer and Information Science, IUPUI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676400" y="457200"/>
            <a:ext cx="563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CSCI N331 VB .NET Programming</a:t>
            </a:r>
            <a:endParaRPr lang="en-US" dirty="0"/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Nested If/Else Statements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1371600" y="1189038"/>
            <a:ext cx="7315200" cy="5440362"/>
          </a:xfrm>
        </p:spPr>
        <p:txBody>
          <a:bodyPr/>
          <a:lstStyle/>
          <a:p>
            <a:r>
              <a:rPr lang="en-US" dirty="0" smtClean="0"/>
              <a:t>If/Else inside an Else statement:</a:t>
            </a:r>
          </a:p>
          <a:p>
            <a:pPr lvl="1"/>
            <a:r>
              <a:rPr lang="en-US" sz="2000" dirty="0" smtClean="0">
                <a:solidFill>
                  <a:srgbClr val="FF0000"/>
                </a:solidFill>
              </a:rPr>
              <a:t>If</a:t>
            </a:r>
            <a:r>
              <a:rPr lang="en-US" sz="2000" dirty="0" smtClean="0"/>
              <a:t> </a:t>
            </a:r>
            <a:r>
              <a:rPr lang="en-US" sz="2000" i="1" dirty="0" smtClean="0"/>
              <a:t>condition1</a:t>
            </a:r>
            <a:r>
              <a:rPr lang="en-US" sz="2000" dirty="0" smtClean="0"/>
              <a:t> </a:t>
            </a:r>
            <a:r>
              <a:rPr lang="en-US" sz="2000" dirty="0" smtClean="0">
                <a:solidFill>
                  <a:srgbClr val="FF0000"/>
                </a:solidFill>
              </a:rPr>
              <a:t>Then</a:t>
            </a:r>
            <a:r>
              <a:rPr lang="en-US" sz="2000" dirty="0" smtClean="0"/>
              <a:t> </a:t>
            </a:r>
          </a:p>
          <a:p>
            <a:pPr lvl="1">
              <a:buFontTx/>
              <a:buNone/>
            </a:pPr>
            <a:r>
              <a:rPr lang="en-US" sz="2000" i="1" dirty="0" smtClean="0"/>
              <a:t>		     statement1</a:t>
            </a:r>
          </a:p>
          <a:p>
            <a:pPr lvl="1">
              <a:buFontTx/>
              <a:buNone/>
            </a:pPr>
            <a:r>
              <a:rPr lang="en-US" sz="2000" i="1" dirty="0" smtClean="0"/>
              <a:t>    </a:t>
            </a:r>
            <a:r>
              <a:rPr lang="en-US" sz="2000" dirty="0" smtClean="0">
                <a:solidFill>
                  <a:srgbClr val="FF0000"/>
                </a:solidFill>
              </a:rPr>
              <a:t>Else</a:t>
            </a:r>
          </a:p>
          <a:p>
            <a:pPr lvl="1">
              <a:buFontTx/>
              <a:buNone/>
            </a:pPr>
            <a:r>
              <a:rPr lang="en-US" sz="2000" i="1" dirty="0" smtClean="0"/>
              <a:t>		     </a:t>
            </a:r>
            <a:r>
              <a:rPr lang="en-US" sz="2000" dirty="0" smtClean="0">
                <a:solidFill>
                  <a:srgbClr val="7030A0"/>
                </a:solidFill>
              </a:rPr>
              <a:t> If </a:t>
            </a:r>
            <a:r>
              <a:rPr lang="en-US" sz="2000" i="1" dirty="0" smtClean="0"/>
              <a:t>condition2 </a:t>
            </a:r>
            <a:r>
              <a:rPr lang="en-US" sz="2000" dirty="0" smtClean="0">
                <a:solidFill>
                  <a:srgbClr val="7030A0"/>
                </a:solidFill>
              </a:rPr>
              <a:t>Then</a:t>
            </a:r>
          </a:p>
          <a:p>
            <a:pPr lvl="1">
              <a:buFontTx/>
              <a:buNone/>
            </a:pPr>
            <a:r>
              <a:rPr lang="en-US" sz="2000" i="1" dirty="0" smtClean="0"/>
              <a:t>		           statement2</a:t>
            </a:r>
          </a:p>
          <a:p>
            <a:pPr lvl="1">
              <a:buFontTx/>
              <a:buNone/>
            </a:pPr>
            <a:r>
              <a:rPr lang="en-US" sz="2000" i="1" dirty="0" smtClean="0"/>
              <a:t>		    </a:t>
            </a:r>
            <a:r>
              <a:rPr lang="en-US" sz="2000" dirty="0" smtClean="0"/>
              <a:t>  </a:t>
            </a:r>
            <a:r>
              <a:rPr lang="en-US" sz="2000" dirty="0" smtClean="0">
                <a:solidFill>
                  <a:srgbClr val="7030A0"/>
                </a:solidFill>
              </a:rPr>
              <a:t>Else</a:t>
            </a:r>
          </a:p>
          <a:p>
            <a:pPr lvl="1">
              <a:buFontTx/>
              <a:buNone/>
            </a:pPr>
            <a:r>
              <a:rPr lang="en-US" sz="2000" i="1" dirty="0" smtClean="0"/>
              <a:t>		          </a:t>
            </a:r>
            <a:r>
              <a:rPr lang="en-US" sz="2000" i="1" dirty="0" smtClean="0">
                <a:solidFill>
                  <a:srgbClr val="00B050"/>
                </a:solidFill>
              </a:rPr>
              <a:t> </a:t>
            </a:r>
            <a:r>
              <a:rPr lang="en-US" sz="2000" dirty="0" smtClean="0">
                <a:solidFill>
                  <a:srgbClr val="00B050"/>
                </a:solidFill>
              </a:rPr>
              <a:t>If </a:t>
            </a:r>
            <a:r>
              <a:rPr lang="en-US" sz="2000" i="1" dirty="0" smtClean="0"/>
              <a:t>condition3 </a:t>
            </a:r>
            <a:r>
              <a:rPr lang="en-US" sz="2000" dirty="0" smtClean="0">
                <a:solidFill>
                  <a:srgbClr val="00B050"/>
                </a:solidFill>
              </a:rPr>
              <a:t>Then</a:t>
            </a:r>
          </a:p>
          <a:p>
            <a:pPr lvl="1">
              <a:buFontTx/>
              <a:buNone/>
            </a:pPr>
            <a:r>
              <a:rPr lang="en-US" sz="2000" i="1" dirty="0" smtClean="0"/>
              <a:t>			     statement3</a:t>
            </a:r>
          </a:p>
          <a:p>
            <a:pPr lvl="1">
              <a:buFontTx/>
              <a:buNone/>
            </a:pPr>
            <a:r>
              <a:rPr lang="en-US" sz="2000" i="1" dirty="0" smtClean="0"/>
              <a:t>		           </a:t>
            </a:r>
            <a:r>
              <a:rPr lang="en-US" sz="2000" dirty="0" smtClean="0">
                <a:solidFill>
                  <a:srgbClr val="00B050"/>
                </a:solidFill>
              </a:rPr>
              <a:t>Else</a:t>
            </a:r>
          </a:p>
          <a:p>
            <a:pPr lvl="1">
              <a:buFontTx/>
              <a:buNone/>
            </a:pPr>
            <a:r>
              <a:rPr lang="en-US" sz="2000" i="1" dirty="0" smtClean="0"/>
              <a:t>		                   statement4</a:t>
            </a:r>
          </a:p>
          <a:p>
            <a:pPr lvl="1">
              <a:buFontTx/>
              <a:buNone/>
            </a:pPr>
            <a:r>
              <a:rPr lang="en-US" sz="2000" i="1" dirty="0" smtClean="0"/>
              <a:t>		           </a:t>
            </a:r>
            <a:r>
              <a:rPr lang="en-US" sz="2000" dirty="0" smtClean="0">
                <a:solidFill>
                  <a:srgbClr val="00B050"/>
                </a:solidFill>
              </a:rPr>
              <a:t>End If</a:t>
            </a:r>
          </a:p>
          <a:p>
            <a:pPr lvl="1">
              <a:buFontTx/>
              <a:buNone/>
            </a:pPr>
            <a:r>
              <a:rPr lang="en-US" sz="2000" i="1" dirty="0" smtClean="0"/>
              <a:t>            </a:t>
            </a:r>
            <a:r>
              <a:rPr lang="en-US" sz="2000" dirty="0" smtClean="0">
                <a:solidFill>
                  <a:srgbClr val="7030A0"/>
                </a:solidFill>
              </a:rPr>
              <a:t>End If          </a:t>
            </a:r>
          </a:p>
          <a:p>
            <a:pPr lvl="1">
              <a:buFontTx/>
              <a:buNone/>
            </a:pPr>
            <a:r>
              <a:rPr lang="en-US" sz="2000" i="1" dirty="0" smtClean="0">
                <a:solidFill>
                  <a:srgbClr val="FF0000"/>
                </a:solidFill>
              </a:rPr>
              <a:t>	</a:t>
            </a:r>
            <a:r>
              <a:rPr lang="en-US" sz="2000" dirty="0" smtClean="0">
                <a:solidFill>
                  <a:srgbClr val="FF0000"/>
                </a:solidFill>
              </a:rPr>
              <a:t>End If</a:t>
            </a:r>
          </a:p>
          <a:p>
            <a:pPr lvl="1">
              <a:buFontTx/>
              <a:buNone/>
            </a:pPr>
            <a:r>
              <a:rPr lang="en-US" sz="2000" dirty="0" smtClean="0"/>
              <a:t>  </a:t>
            </a:r>
            <a:endParaRPr lang="en-US" dirty="0" smtClean="0"/>
          </a:p>
          <a:p>
            <a:pPr>
              <a:buFontTx/>
              <a:buNone/>
            </a:pP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43563B8-5AC5-4EFB-88BA-0398A1BFCBA1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  <p:transition spd="slow">
    <p:random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Nested If/Else Statements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1371600" y="1189038"/>
            <a:ext cx="7315200" cy="5440362"/>
          </a:xfrm>
        </p:spPr>
        <p:txBody>
          <a:bodyPr/>
          <a:lstStyle/>
          <a:p>
            <a:r>
              <a:rPr lang="en-US" dirty="0" smtClean="0"/>
              <a:t>A grade report example:</a:t>
            </a:r>
            <a:endParaRPr lang="en-US" dirty="0" smtClean="0"/>
          </a:p>
          <a:p>
            <a:pPr>
              <a:buNone/>
            </a:pPr>
            <a:r>
              <a:rPr lang="en-US" sz="1600" dirty="0" smtClean="0">
                <a:solidFill>
                  <a:srgbClr val="FF0000"/>
                </a:solidFill>
              </a:rPr>
              <a:t> </a:t>
            </a:r>
            <a:r>
              <a:rPr lang="en-US" sz="1600" dirty="0" smtClean="0">
                <a:solidFill>
                  <a:srgbClr val="FF0000"/>
                </a:solidFill>
              </a:rPr>
              <a:t>          If</a:t>
            </a:r>
            <a:r>
              <a:rPr lang="en-US" sz="1600" dirty="0" smtClean="0"/>
              <a:t> </a:t>
            </a:r>
            <a:r>
              <a:rPr lang="en-US" sz="1600" i="1" dirty="0" err="1" smtClean="0">
                <a:solidFill>
                  <a:schemeClr val="tx1"/>
                </a:solidFill>
              </a:rPr>
              <a:t>intScore</a:t>
            </a:r>
            <a:r>
              <a:rPr lang="en-US" sz="1600" i="1" dirty="0" smtClean="0">
                <a:solidFill>
                  <a:schemeClr val="tx1"/>
                </a:solidFill>
              </a:rPr>
              <a:t> </a:t>
            </a:r>
            <a:r>
              <a:rPr lang="en-US" sz="1600" i="1" dirty="0" smtClean="0">
                <a:solidFill>
                  <a:schemeClr val="tx1"/>
                </a:solidFill>
              </a:rPr>
              <a:t>&gt;= </a:t>
            </a:r>
            <a:r>
              <a:rPr lang="en-US" sz="1600" i="1" dirty="0" smtClean="0">
                <a:solidFill>
                  <a:schemeClr val="tx1"/>
                </a:solidFill>
              </a:rPr>
              <a:t>90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smtClean="0">
                <a:solidFill>
                  <a:srgbClr val="FF0000"/>
                </a:solidFill>
              </a:rPr>
              <a:t>Then</a:t>
            </a:r>
            <a:r>
              <a:rPr lang="en-US" sz="1600" dirty="0" smtClean="0"/>
              <a:t> </a:t>
            </a:r>
          </a:p>
          <a:p>
            <a:pPr lvl="1">
              <a:buFontTx/>
              <a:buNone/>
            </a:pPr>
            <a:r>
              <a:rPr lang="en-US" sz="1600" i="1" dirty="0" smtClean="0"/>
              <a:t>		     </a:t>
            </a:r>
            <a:r>
              <a:rPr lang="en-US" sz="1600" i="1" dirty="0" err="1" smtClean="0">
                <a:solidFill>
                  <a:schemeClr val="tx1"/>
                </a:solidFill>
              </a:rPr>
              <a:t>str</a:t>
            </a:r>
            <a:r>
              <a:rPr lang="en-US" sz="1600" i="1" dirty="0" err="1" smtClean="0">
                <a:solidFill>
                  <a:schemeClr val="tx1"/>
                </a:solidFill>
              </a:rPr>
              <a:t>L</a:t>
            </a:r>
            <a:r>
              <a:rPr lang="en-US" sz="1600" i="1" dirty="0" err="1" smtClean="0">
                <a:solidFill>
                  <a:schemeClr val="tx1"/>
                </a:solidFill>
              </a:rPr>
              <a:t>etterGrade</a:t>
            </a:r>
            <a:r>
              <a:rPr lang="en-US" sz="1600" i="1" dirty="0" smtClean="0">
                <a:solidFill>
                  <a:schemeClr val="tx1"/>
                </a:solidFill>
              </a:rPr>
              <a:t> = “A”</a:t>
            </a:r>
            <a:endParaRPr lang="en-US" sz="1600" i="1" dirty="0" smtClean="0">
              <a:solidFill>
                <a:schemeClr val="tx1"/>
              </a:solidFill>
            </a:endParaRPr>
          </a:p>
          <a:p>
            <a:pPr lvl="1">
              <a:buFontTx/>
              <a:buNone/>
            </a:pPr>
            <a:r>
              <a:rPr lang="en-US" sz="1600" i="1" dirty="0" smtClean="0"/>
              <a:t>    </a:t>
            </a:r>
            <a:r>
              <a:rPr lang="en-US" sz="1600" i="1" dirty="0" smtClean="0"/>
              <a:t> </a:t>
            </a:r>
            <a:r>
              <a:rPr lang="en-US" sz="1600" dirty="0" smtClean="0">
                <a:solidFill>
                  <a:srgbClr val="FF0000"/>
                </a:solidFill>
              </a:rPr>
              <a:t>Else</a:t>
            </a:r>
            <a:endParaRPr lang="en-US" sz="1600" dirty="0" smtClean="0">
              <a:solidFill>
                <a:srgbClr val="FF0000"/>
              </a:solidFill>
            </a:endParaRPr>
          </a:p>
          <a:p>
            <a:pPr lvl="1">
              <a:buFontTx/>
              <a:buNone/>
            </a:pPr>
            <a:r>
              <a:rPr lang="en-US" sz="1600" i="1" dirty="0" smtClean="0"/>
              <a:t>		     </a:t>
            </a:r>
            <a:r>
              <a:rPr lang="en-US" sz="1600" dirty="0" smtClean="0">
                <a:solidFill>
                  <a:srgbClr val="7030A0"/>
                </a:solidFill>
              </a:rPr>
              <a:t> If </a:t>
            </a:r>
            <a:r>
              <a:rPr lang="en-US" sz="1600" i="1" dirty="0" err="1" smtClean="0">
                <a:solidFill>
                  <a:schemeClr val="tx1"/>
                </a:solidFill>
              </a:rPr>
              <a:t>intScore</a:t>
            </a:r>
            <a:r>
              <a:rPr lang="en-US" sz="1600" i="1" dirty="0" smtClean="0">
                <a:solidFill>
                  <a:schemeClr val="tx1"/>
                </a:solidFill>
              </a:rPr>
              <a:t> &gt;= 80 </a:t>
            </a:r>
            <a:r>
              <a:rPr lang="en-US" sz="1600" dirty="0" smtClean="0">
                <a:solidFill>
                  <a:srgbClr val="7030A0"/>
                </a:solidFill>
              </a:rPr>
              <a:t>Then</a:t>
            </a:r>
          </a:p>
          <a:p>
            <a:pPr lvl="1">
              <a:buFontTx/>
              <a:buNone/>
            </a:pPr>
            <a:r>
              <a:rPr lang="en-US" sz="1600" i="1" dirty="0" smtClean="0"/>
              <a:t>		           </a:t>
            </a:r>
            <a:r>
              <a:rPr lang="en-US" sz="1600" i="1" dirty="0" err="1" smtClean="0">
                <a:solidFill>
                  <a:schemeClr val="tx1"/>
                </a:solidFill>
              </a:rPr>
              <a:t>strLetterGrade</a:t>
            </a:r>
            <a:r>
              <a:rPr lang="en-US" sz="1600" i="1" dirty="0" smtClean="0">
                <a:solidFill>
                  <a:schemeClr val="tx1"/>
                </a:solidFill>
              </a:rPr>
              <a:t> = “B”</a:t>
            </a:r>
            <a:endParaRPr lang="en-US" sz="1600" i="1" dirty="0" smtClean="0">
              <a:solidFill>
                <a:schemeClr val="tx1"/>
              </a:solidFill>
            </a:endParaRPr>
          </a:p>
          <a:p>
            <a:pPr lvl="1">
              <a:buFontTx/>
              <a:buNone/>
            </a:pPr>
            <a:r>
              <a:rPr lang="en-US" sz="1600" i="1" dirty="0" smtClean="0"/>
              <a:t>		    </a:t>
            </a:r>
            <a:r>
              <a:rPr lang="en-US" sz="1600" dirty="0" smtClean="0"/>
              <a:t>  </a:t>
            </a:r>
            <a:r>
              <a:rPr lang="en-US" sz="1600" dirty="0" smtClean="0">
                <a:solidFill>
                  <a:srgbClr val="7030A0"/>
                </a:solidFill>
              </a:rPr>
              <a:t>Else</a:t>
            </a:r>
          </a:p>
          <a:p>
            <a:pPr lvl="1">
              <a:buFontTx/>
              <a:buNone/>
            </a:pPr>
            <a:r>
              <a:rPr lang="en-US" sz="1600" i="1" dirty="0" smtClean="0"/>
              <a:t>		          </a:t>
            </a:r>
            <a:r>
              <a:rPr lang="en-US" sz="1600" i="1" dirty="0" smtClean="0">
                <a:solidFill>
                  <a:srgbClr val="00B050"/>
                </a:solidFill>
              </a:rPr>
              <a:t> </a:t>
            </a:r>
            <a:r>
              <a:rPr lang="en-US" sz="1600" dirty="0" smtClean="0">
                <a:solidFill>
                  <a:srgbClr val="00B050"/>
                </a:solidFill>
              </a:rPr>
              <a:t>If </a:t>
            </a:r>
            <a:r>
              <a:rPr lang="en-US" sz="1600" i="1" dirty="0" err="1" smtClean="0">
                <a:solidFill>
                  <a:schemeClr val="tx1"/>
                </a:solidFill>
              </a:rPr>
              <a:t>intScore</a:t>
            </a:r>
            <a:r>
              <a:rPr lang="en-US" sz="1600" i="1" dirty="0" smtClean="0">
                <a:solidFill>
                  <a:schemeClr val="tx1"/>
                </a:solidFill>
              </a:rPr>
              <a:t> &gt;= 70</a:t>
            </a:r>
            <a:r>
              <a:rPr lang="en-US" sz="1600" i="1" dirty="0" smtClean="0">
                <a:solidFill>
                  <a:schemeClr val="tx1"/>
                </a:solidFill>
              </a:rPr>
              <a:t> </a:t>
            </a:r>
            <a:r>
              <a:rPr lang="en-US" sz="1600" dirty="0" smtClean="0">
                <a:solidFill>
                  <a:srgbClr val="00B050"/>
                </a:solidFill>
              </a:rPr>
              <a:t>Then</a:t>
            </a:r>
          </a:p>
          <a:p>
            <a:pPr lvl="1">
              <a:buFontTx/>
              <a:buNone/>
            </a:pPr>
            <a:r>
              <a:rPr lang="en-US" sz="1600" i="1" dirty="0" smtClean="0"/>
              <a:t>			     </a:t>
            </a:r>
            <a:r>
              <a:rPr lang="en-US" sz="1600" i="1" dirty="0" err="1" smtClean="0">
                <a:solidFill>
                  <a:schemeClr val="tx1"/>
                </a:solidFill>
              </a:rPr>
              <a:t>strLetterGrade</a:t>
            </a:r>
            <a:r>
              <a:rPr lang="en-US" sz="1600" i="1" dirty="0" smtClean="0">
                <a:solidFill>
                  <a:schemeClr val="tx1"/>
                </a:solidFill>
              </a:rPr>
              <a:t> = “C”</a:t>
            </a:r>
            <a:endParaRPr lang="en-US" sz="1600" i="1" dirty="0" smtClean="0">
              <a:solidFill>
                <a:schemeClr val="tx1"/>
              </a:solidFill>
            </a:endParaRPr>
          </a:p>
          <a:p>
            <a:pPr lvl="1">
              <a:buFontTx/>
              <a:buNone/>
            </a:pPr>
            <a:r>
              <a:rPr lang="en-US" sz="1600" i="1" dirty="0" smtClean="0"/>
              <a:t>		           </a:t>
            </a:r>
            <a:r>
              <a:rPr lang="en-US" sz="1600" dirty="0" smtClean="0">
                <a:solidFill>
                  <a:srgbClr val="00B050"/>
                </a:solidFill>
              </a:rPr>
              <a:t>Else</a:t>
            </a:r>
          </a:p>
          <a:p>
            <a:pPr lvl="1">
              <a:buFontTx/>
              <a:buNone/>
            </a:pPr>
            <a:r>
              <a:rPr lang="en-US" sz="1600" i="1" dirty="0" smtClean="0"/>
              <a:t>		</a:t>
            </a:r>
            <a:r>
              <a:rPr lang="en-US" sz="1600" i="1" dirty="0" smtClean="0">
                <a:solidFill>
                  <a:srgbClr val="00B050"/>
                </a:solidFill>
              </a:rPr>
              <a:t> </a:t>
            </a:r>
            <a:r>
              <a:rPr lang="en-US" sz="1600" i="1" dirty="0" smtClean="0">
                <a:solidFill>
                  <a:srgbClr val="00B050"/>
                </a:solidFill>
              </a:rPr>
              <a:t>	  </a:t>
            </a:r>
            <a:r>
              <a:rPr lang="en-US" sz="1600" i="1" dirty="0" smtClean="0">
                <a:solidFill>
                  <a:srgbClr val="000099"/>
                </a:solidFill>
              </a:rPr>
              <a:t> </a:t>
            </a:r>
            <a:r>
              <a:rPr lang="en-US" sz="1600" dirty="0" smtClean="0">
                <a:solidFill>
                  <a:srgbClr val="000099"/>
                </a:solidFill>
              </a:rPr>
              <a:t>If </a:t>
            </a:r>
            <a:r>
              <a:rPr lang="en-US" sz="1600" i="1" dirty="0" err="1" smtClean="0">
                <a:solidFill>
                  <a:schemeClr val="tx1"/>
                </a:solidFill>
              </a:rPr>
              <a:t>intScore</a:t>
            </a:r>
            <a:r>
              <a:rPr lang="en-US" sz="1600" i="1" dirty="0" smtClean="0">
                <a:solidFill>
                  <a:schemeClr val="tx1"/>
                </a:solidFill>
              </a:rPr>
              <a:t> </a:t>
            </a:r>
            <a:r>
              <a:rPr lang="en-US" sz="1600" i="1" dirty="0" smtClean="0">
                <a:solidFill>
                  <a:schemeClr val="tx1"/>
                </a:solidFill>
              </a:rPr>
              <a:t>&gt;= </a:t>
            </a:r>
            <a:r>
              <a:rPr lang="en-US" sz="1600" i="1" dirty="0" smtClean="0">
                <a:solidFill>
                  <a:schemeClr val="tx1"/>
                </a:solidFill>
              </a:rPr>
              <a:t>60 </a:t>
            </a:r>
            <a:r>
              <a:rPr lang="en-US" sz="1600" dirty="0" smtClean="0">
                <a:solidFill>
                  <a:srgbClr val="000099"/>
                </a:solidFill>
              </a:rPr>
              <a:t>Then</a:t>
            </a:r>
          </a:p>
          <a:p>
            <a:pPr lvl="1">
              <a:buFontTx/>
              <a:buNone/>
            </a:pPr>
            <a:r>
              <a:rPr lang="en-US" sz="1600" i="1" dirty="0" smtClean="0"/>
              <a:t>			</a:t>
            </a:r>
            <a:r>
              <a:rPr lang="en-US" sz="1600" i="1" dirty="0" smtClean="0">
                <a:solidFill>
                  <a:schemeClr val="tx1"/>
                </a:solidFill>
              </a:rPr>
              <a:t>     </a:t>
            </a:r>
            <a:r>
              <a:rPr lang="en-US" sz="1600" i="1" dirty="0" smtClean="0">
                <a:solidFill>
                  <a:schemeClr val="tx1"/>
                </a:solidFill>
              </a:rPr>
              <a:t>     </a:t>
            </a:r>
            <a:r>
              <a:rPr lang="en-US" sz="1600" i="1" dirty="0" err="1" smtClean="0">
                <a:solidFill>
                  <a:schemeClr val="tx1"/>
                </a:solidFill>
              </a:rPr>
              <a:t>strLetterGrade</a:t>
            </a:r>
            <a:r>
              <a:rPr lang="en-US" sz="1600" i="1" dirty="0" smtClean="0">
                <a:solidFill>
                  <a:schemeClr val="tx1"/>
                </a:solidFill>
              </a:rPr>
              <a:t> </a:t>
            </a:r>
            <a:r>
              <a:rPr lang="en-US" sz="1600" i="1" dirty="0" smtClean="0">
                <a:solidFill>
                  <a:schemeClr val="tx1"/>
                </a:solidFill>
              </a:rPr>
              <a:t>= </a:t>
            </a:r>
            <a:r>
              <a:rPr lang="en-US" sz="1600" i="1" dirty="0" smtClean="0">
                <a:solidFill>
                  <a:schemeClr val="tx1"/>
                </a:solidFill>
              </a:rPr>
              <a:t>“D”</a:t>
            </a:r>
          </a:p>
          <a:p>
            <a:pPr lvl="1">
              <a:buFontTx/>
              <a:buNone/>
            </a:pPr>
            <a:r>
              <a:rPr lang="en-US" sz="1600" i="1" dirty="0" smtClean="0"/>
              <a:t>	</a:t>
            </a:r>
            <a:r>
              <a:rPr lang="en-US" sz="1600" i="1" dirty="0" smtClean="0"/>
              <a:t>		   </a:t>
            </a:r>
            <a:r>
              <a:rPr lang="en-US" sz="1600" dirty="0" smtClean="0">
                <a:solidFill>
                  <a:srgbClr val="000099"/>
                </a:solidFill>
              </a:rPr>
              <a:t>Else</a:t>
            </a:r>
            <a:r>
              <a:rPr lang="en-US" sz="1600" dirty="0" smtClean="0">
                <a:solidFill>
                  <a:srgbClr val="00B050"/>
                </a:solidFill>
              </a:rPr>
              <a:t> </a:t>
            </a:r>
          </a:p>
          <a:p>
            <a:pPr lvl="1">
              <a:buFontTx/>
              <a:buNone/>
            </a:pPr>
            <a:r>
              <a:rPr lang="en-US" sz="1600" dirty="0" smtClean="0">
                <a:solidFill>
                  <a:srgbClr val="00B050"/>
                </a:solidFill>
              </a:rPr>
              <a:t>	</a:t>
            </a:r>
            <a:r>
              <a:rPr lang="en-US" sz="1600" dirty="0" smtClean="0">
                <a:solidFill>
                  <a:srgbClr val="00B050"/>
                </a:solidFill>
              </a:rPr>
              <a:t>	</a:t>
            </a:r>
            <a:r>
              <a:rPr lang="en-US" sz="1600" dirty="0" smtClean="0">
                <a:solidFill>
                  <a:srgbClr val="00B050"/>
                </a:solidFill>
              </a:rPr>
              <a:t> </a:t>
            </a:r>
            <a:r>
              <a:rPr lang="en-US" sz="1600" dirty="0" smtClean="0">
                <a:solidFill>
                  <a:srgbClr val="00B050"/>
                </a:solidFill>
              </a:rPr>
              <a:t> 	          </a:t>
            </a:r>
            <a:r>
              <a:rPr lang="en-US" sz="1600" i="1" dirty="0" err="1" smtClean="0">
                <a:solidFill>
                  <a:schemeClr val="tx1"/>
                </a:solidFill>
              </a:rPr>
              <a:t>strLetterGrade</a:t>
            </a:r>
            <a:r>
              <a:rPr lang="en-US" sz="1600" i="1" dirty="0" smtClean="0">
                <a:solidFill>
                  <a:schemeClr val="tx1"/>
                </a:solidFill>
              </a:rPr>
              <a:t> </a:t>
            </a:r>
            <a:r>
              <a:rPr lang="en-US" sz="1600" i="1" dirty="0" smtClean="0">
                <a:solidFill>
                  <a:schemeClr val="tx1"/>
                </a:solidFill>
              </a:rPr>
              <a:t>= </a:t>
            </a:r>
            <a:r>
              <a:rPr lang="en-US" sz="1600" i="1" dirty="0" smtClean="0">
                <a:solidFill>
                  <a:schemeClr val="tx1"/>
                </a:solidFill>
              </a:rPr>
              <a:t>“F”</a:t>
            </a:r>
            <a:endParaRPr lang="en-US" sz="1600" dirty="0" smtClean="0">
              <a:solidFill>
                <a:schemeClr val="tx1"/>
              </a:solidFill>
            </a:endParaRPr>
          </a:p>
          <a:p>
            <a:pPr lvl="1">
              <a:buFontTx/>
              <a:buNone/>
            </a:pPr>
            <a:r>
              <a:rPr lang="en-US" sz="1600" i="1" dirty="0" smtClean="0"/>
              <a:t>		           </a:t>
            </a:r>
            <a:r>
              <a:rPr lang="en-US" sz="1600" i="1" dirty="0" smtClean="0"/>
              <a:t>	   </a:t>
            </a:r>
            <a:r>
              <a:rPr lang="en-US" sz="1600" dirty="0" smtClean="0">
                <a:solidFill>
                  <a:srgbClr val="000099"/>
                </a:solidFill>
              </a:rPr>
              <a:t>End </a:t>
            </a:r>
            <a:r>
              <a:rPr lang="en-US" sz="1600" dirty="0" smtClean="0">
                <a:solidFill>
                  <a:srgbClr val="000099"/>
                </a:solidFill>
              </a:rPr>
              <a:t>If</a:t>
            </a:r>
            <a:endParaRPr lang="en-US" sz="1600" i="1" dirty="0" smtClean="0">
              <a:solidFill>
                <a:srgbClr val="000099"/>
              </a:solidFill>
            </a:endParaRPr>
          </a:p>
          <a:p>
            <a:pPr lvl="1">
              <a:buFontTx/>
              <a:buNone/>
            </a:pPr>
            <a:r>
              <a:rPr lang="en-US" sz="1600" i="1" dirty="0" smtClean="0">
                <a:solidFill>
                  <a:srgbClr val="00B050"/>
                </a:solidFill>
              </a:rPr>
              <a:t> </a:t>
            </a:r>
            <a:r>
              <a:rPr lang="en-US" sz="1600" i="1" dirty="0" smtClean="0">
                <a:solidFill>
                  <a:srgbClr val="00B050"/>
                </a:solidFill>
              </a:rPr>
              <a:t>                  </a:t>
            </a:r>
            <a:r>
              <a:rPr lang="en-US" sz="1600" dirty="0" smtClean="0">
                <a:solidFill>
                  <a:srgbClr val="00B050"/>
                </a:solidFill>
              </a:rPr>
              <a:t>End </a:t>
            </a:r>
            <a:r>
              <a:rPr lang="en-US" sz="1600" dirty="0" smtClean="0">
                <a:solidFill>
                  <a:srgbClr val="00B050"/>
                </a:solidFill>
              </a:rPr>
              <a:t>If</a:t>
            </a:r>
          </a:p>
          <a:p>
            <a:pPr lvl="1">
              <a:buFontTx/>
              <a:buNone/>
            </a:pPr>
            <a:r>
              <a:rPr lang="en-US" sz="1600" i="1" dirty="0" smtClean="0"/>
              <a:t>            </a:t>
            </a:r>
            <a:r>
              <a:rPr lang="en-US" sz="1600" i="1" dirty="0" smtClean="0"/>
              <a:t>    </a:t>
            </a:r>
            <a:r>
              <a:rPr lang="en-US" sz="1600" dirty="0" smtClean="0">
                <a:solidFill>
                  <a:srgbClr val="7030A0"/>
                </a:solidFill>
              </a:rPr>
              <a:t>End </a:t>
            </a:r>
            <a:r>
              <a:rPr lang="en-US" sz="1600" dirty="0" smtClean="0">
                <a:solidFill>
                  <a:srgbClr val="7030A0"/>
                </a:solidFill>
              </a:rPr>
              <a:t>If          </a:t>
            </a:r>
          </a:p>
          <a:p>
            <a:pPr lvl="1">
              <a:buFontTx/>
              <a:buNone/>
            </a:pPr>
            <a:r>
              <a:rPr lang="en-US" sz="1600" i="1" dirty="0" smtClean="0">
                <a:solidFill>
                  <a:srgbClr val="FF0000"/>
                </a:solidFill>
              </a:rPr>
              <a:t>	</a:t>
            </a:r>
            <a:r>
              <a:rPr lang="en-US" sz="1600" i="1" dirty="0" smtClean="0">
                <a:solidFill>
                  <a:srgbClr val="FF0000"/>
                </a:solidFill>
              </a:rPr>
              <a:t>  </a:t>
            </a:r>
            <a:r>
              <a:rPr lang="en-US" sz="1600" dirty="0" smtClean="0">
                <a:solidFill>
                  <a:srgbClr val="FF0000"/>
                </a:solidFill>
              </a:rPr>
              <a:t>End </a:t>
            </a:r>
            <a:r>
              <a:rPr lang="en-US" sz="1600" dirty="0" smtClean="0">
                <a:solidFill>
                  <a:srgbClr val="FF0000"/>
                </a:solidFill>
              </a:rPr>
              <a:t>If</a:t>
            </a:r>
          </a:p>
          <a:p>
            <a:pPr lvl="1">
              <a:buFontTx/>
              <a:buNone/>
            </a:pPr>
            <a:r>
              <a:rPr lang="en-US" sz="1600" dirty="0" smtClean="0"/>
              <a:t>  </a:t>
            </a:r>
          </a:p>
          <a:p>
            <a:pPr>
              <a:buFontTx/>
              <a:buNone/>
            </a:pP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43563B8-5AC5-4EFB-88BA-0398A1BFCBA1}" type="slidenum">
              <a:rPr lang="en-US"/>
              <a:pPr/>
              <a:t>3</a:t>
            </a:fld>
            <a:endParaRPr lang="en-US" dirty="0"/>
          </a:p>
        </p:txBody>
      </p:sp>
    </p:spTree>
  </p:cSld>
  <p:clrMapOvr>
    <a:masterClrMapping/>
  </p:clrMapOvr>
  <p:transition spd="slow">
    <p:random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Alternative Nested </a:t>
            </a:r>
            <a:r>
              <a:rPr lang="en-US" dirty="0" smtClean="0"/>
              <a:t>If/Else</a:t>
            </a:r>
            <a:endParaRPr lang="en-US" dirty="0" smtClean="0"/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1371600" y="1189038"/>
            <a:ext cx="7772400" cy="5440362"/>
          </a:xfrm>
        </p:spPr>
        <p:txBody>
          <a:bodyPr/>
          <a:lstStyle/>
          <a:p>
            <a:r>
              <a:rPr lang="en-US" dirty="0" smtClean="0"/>
              <a:t>“If … Then … </a:t>
            </a:r>
            <a:r>
              <a:rPr lang="en-US" dirty="0" err="1" smtClean="0"/>
              <a:t>ElseIf</a:t>
            </a:r>
            <a:r>
              <a:rPr lang="en-US" dirty="0" smtClean="0"/>
              <a:t> …” structure</a:t>
            </a:r>
            <a:endParaRPr lang="en-US" dirty="0" smtClean="0"/>
          </a:p>
          <a:p>
            <a:pPr lvl="1"/>
            <a:r>
              <a:rPr lang="en-US" sz="2000" dirty="0" smtClean="0">
                <a:solidFill>
                  <a:srgbClr val="FF0000"/>
                </a:solidFill>
              </a:rPr>
              <a:t>If</a:t>
            </a:r>
            <a:r>
              <a:rPr lang="en-US" sz="2000" dirty="0" smtClean="0"/>
              <a:t> </a:t>
            </a:r>
            <a:r>
              <a:rPr lang="en-US" sz="2000" i="1" dirty="0" smtClean="0"/>
              <a:t>condition1</a:t>
            </a:r>
            <a:r>
              <a:rPr lang="en-US" sz="2000" dirty="0" smtClean="0"/>
              <a:t> </a:t>
            </a:r>
            <a:r>
              <a:rPr lang="en-US" sz="2000" dirty="0" smtClean="0">
                <a:solidFill>
                  <a:srgbClr val="FF0000"/>
                </a:solidFill>
              </a:rPr>
              <a:t>Then</a:t>
            </a:r>
            <a:r>
              <a:rPr lang="en-US" sz="2000" dirty="0" smtClean="0"/>
              <a:t> </a:t>
            </a:r>
          </a:p>
          <a:p>
            <a:pPr lvl="1">
              <a:buFontTx/>
              <a:buNone/>
            </a:pPr>
            <a:r>
              <a:rPr lang="en-US" sz="2000" i="1" dirty="0" smtClean="0"/>
              <a:t>		     statement1</a:t>
            </a:r>
          </a:p>
          <a:p>
            <a:pPr lvl="1">
              <a:buFontTx/>
              <a:buNone/>
            </a:pPr>
            <a:r>
              <a:rPr lang="en-US" sz="2000" i="1" dirty="0" smtClean="0"/>
              <a:t>    </a:t>
            </a:r>
            <a:r>
              <a:rPr lang="en-US" sz="2000" dirty="0" err="1" smtClean="0">
                <a:solidFill>
                  <a:srgbClr val="FF0000"/>
                </a:solidFill>
              </a:rPr>
              <a:t>ElseIf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smtClean="0">
                <a:solidFill>
                  <a:srgbClr val="7030A0"/>
                </a:solidFill>
              </a:rPr>
              <a:t> </a:t>
            </a:r>
            <a:r>
              <a:rPr lang="en-US" sz="2000" i="1" dirty="0" smtClean="0"/>
              <a:t>condition2 </a:t>
            </a:r>
            <a:r>
              <a:rPr lang="en-US" sz="2000" dirty="0" smtClean="0">
                <a:solidFill>
                  <a:srgbClr val="FF0000"/>
                </a:solidFill>
              </a:rPr>
              <a:t>Then</a:t>
            </a:r>
          </a:p>
          <a:p>
            <a:pPr lvl="1">
              <a:buFontTx/>
              <a:buNone/>
            </a:pPr>
            <a:r>
              <a:rPr lang="en-US" sz="2000" i="1" dirty="0" smtClean="0"/>
              <a:t>		           statement2</a:t>
            </a:r>
          </a:p>
          <a:p>
            <a:pPr lvl="1">
              <a:buFontTx/>
              <a:buNone/>
            </a:pPr>
            <a:r>
              <a:rPr lang="en-US" sz="2000" i="1" dirty="0" smtClean="0"/>
              <a:t>		    </a:t>
            </a:r>
            <a:r>
              <a:rPr lang="en-US" sz="2000" dirty="0" smtClean="0"/>
              <a:t>  </a:t>
            </a:r>
            <a:r>
              <a:rPr lang="en-US" sz="2000" dirty="0" err="1" smtClean="0">
                <a:solidFill>
                  <a:srgbClr val="FF0000"/>
                </a:solidFill>
              </a:rPr>
              <a:t>ElseIf</a:t>
            </a:r>
            <a:r>
              <a:rPr lang="en-US" sz="2000" dirty="0" smtClean="0">
                <a:solidFill>
                  <a:srgbClr val="7030A0"/>
                </a:solidFill>
              </a:rPr>
              <a:t> </a:t>
            </a:r>
            <a:r>
              <a:rPr lang="en-US" sz="2000" i="1" dirty="0" smtClean="0"/>
              <a:t>condition3</a:t>
            </a:r>
            <a:r>
              <a:rPr lang="en-US" sz="2000" dirty="0" smtClean="0">
                <a:solidFill>
                  <a:srgbClr val="FF0000"/>
                </a:solidFill>
              </a:rPr>
              <a:t> Then</a:t>
            </a:r>
          </a:p>
          <a:p>
            <a:pPr lvl="1">
              <a:buFontTx/>
              <a:buNone/>
            </a:pPr>
            <a:r>
              <a:rPr lang="en-US" sz="2000" i="1" dirty="0" smtClean="0"/>
              <a:t>			     statement3</a:t>
            </a:r>
          </a:p>
          <a:p>
            <a:pPr lvl="1">
              <a:buFontTx/>
              <a:buNone/>
            </a:pPr>
            <a:r>
              <a:rPr lang="en-US" sz="2000" i="1" dirty="0" smtClean="0"/>
              <a:t>		           </a:t>
            </a:r>
            <a:r>
              <a:rPr lang="en-US" sz="2000" dirty="0" smtClean="0">
                <a:solidFill>
                  <a:srgbClr val="FF0000"/>
                </a:solidFill>
              </a:rPr>
              <a:t>Else</a:t>
            </a:r>
          </a:p>
          <a:p>
            <a:pPr lvl="1">
              <a:buFontTx/>
              <a:buNone/>
            </a:pPr>
            <a:r>
              <a:rPr lang="en-US" sz="2000" i="1" dirty="0" smtClean="0"/>
              <a:t>		                   statement4</a:t>
            </a:r>
          </a:p>
          <a:p>
            <a:pPr lvl="1">
              <a:buFontTx/>
              <a:buNone/>
            </a:pPr>
            <a:r>
              <a:rPr lang="en-US" sz="2000" i="1" dirty="0" smtClean="0"/>
              <a:t>	</a:t>
            </a:r>
            <a:r>
              <a:rPr lang="en-US" sz="2000" dirty="0" smtClean="0">
                <a:solidFill>
                  <a:srgbClr val="FF0000"/>
                </a:solidFill>
              </a:rPr>
              <a:t>End If</a:t>
            </a:r>
          </a:p>
          <a:p>
            <a:pPr lvl="1">
              <a:buFontTx/>
              <a:buChar char="-"/>
            </a:pPr>
            <a:r>
              <a:rPr lang="en-US" sz="2000" dirty="0" smtClean="0">
                <a:solidFill>
                  <a:schemeClr val="tx1"/>
                </a:solidFill>
              </a:rPr>
              <a:t>Merge</a:t>
            </a:r>
            <a:r>
              <a:rPr lang="en-US" sz="2000" dirty="0" smtClean="0">
                <a:solidFill>
                  <a:schemeClr val="tx1"/>
                </a:solidFill>
              </a:rPr>
              <a:t> “</a:t>
            </a:r>
            <a:r>
              <a:rPr lang="en-US" sz="2000" dirty="0" smtClean="0">
                <a:solidFill>
                  <a:srgbClr val="FF0000"/>
                </a:solidFill>
              </a:rPr>
              <a:t>Else</a:t>
            </a:r>
            <a:r>
              <a:rPr lang="en-US" sz="2000" dirty="0" smtClean="0">
                <a:solidFill>
                  <a:schemeClr val="tx1"/>
                </a:solidFill>
              </a:rPr>
              <a:t>” and “</a:t>
            </a:r>
            <a:r>
              <a:rPr lang="en-US" sz="2000" dirty="0" smtClean="0">
                <a:solidFill>
                  <a:srgbClr val="FF0000"/>
                </a:solidFill>
              </a:rPr>
              <a:t>If</a:t>
            </a:r>
            <a:r>
              <a:rPr lang="en-US" sz="2000" dirty="0" smtClean="0">
                <a:solidFill>
                  <a:schemeClr val="tx1"/>
                </a:solidFill>
              </a:rPr>
              <a:t>” into one word. Only </a:t>
            </a:r>
            <a:r>
              <a:rPr lang="en-US" sz="2000" dirty="0" smtClean="0">
                <a:solidFill>
                  <a:schemeClr val="tx1"/>
                </a:solidFill>
              </a:rPr>
              <a:t>need to end </a:t>
            </a:r>
            <a:r>
              <a:rPr lang="en-US" sz="2000" dirty="0" smtClean="0">
                <a:solidFill>
                  <a:schemeClr val="tx1"/>
                </a:solidFill>
              </a:rPr>
              <a:t>the very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smtClean="0">
                <a:solidFill>
                  <a:schemeClr val="tx1"/>
                </a:solidFill>
              </a:rPr>
              <a:t>first “</a:t>
            </a:r>
            <a:r>
              <a:rPr lang="en-US" sz="2000" dirty="0" smtClean="0">
                <a:solidFill>
                  <a:srgbClr val="FF0000"/>
                </a:solidFill>
              </a:rPr>
              <a:t>If</a:t>
            </a:r>
            <a:r>
              <a:rPr lang="en-US" sz="2000" dirty="0" smtClean="0">
                <a:solidFill>
                  <a:schemeClr val="tx1"/>
                </a:solidFill>
              </a:rPr>
              <a:t>”.</a:t>
            </a:r>
            <a:endParaRPr lang="en-US" dirty="0" smtClean="0">
              <a:solidFill>
                <a:schemeClr val="tx1"/>
              </a:solidFill>
            </a:endParaRPr>
          </a:p>
          <a:p>
            <a:pPr>
              <a:buFontTx/>
              <a:buNone/>
            </a:pP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94FB666-ED44-48EC-84DD-F9A89A3A0140}" type="slidenum">
              <a:rPr lang="en-US"/>
              <a:pPr/>
              <a:t>4</a:t>
            </a:fld>
            <a:endParaRPr lang="en-US"/>
          </a:p>
        </p:txBody>
      </p:sp>
    </p:spTree>
  </p:cSld>
  <p:clrMapOvr>
    <a:masterClrMapping/>
  </p:clrMapOvr>
  <p:transition spd="slow">
    <p:random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Alternative Nested If/Else</a:t>
            </a:r>
            <a:endParaRPr lang="en-US" dirty="0" smtClean="0"/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1371600" y="1189038"/>
            <a:ext cx="7315200" cy="5440362"/>
          </a:xfrm>
        </p:spPr>
        <p:txBody>
          <a:bodyPr/>
          <a:lstStyle/>
          <a:p>
            <a:r>
              <a:rPr lang="en-US" dirty="0" smtClean="0"/>
              <a:t>The</a:t>
            </a:r>
            <a:r>
              <a:rPr lang="en-US" dirty="0" smtClean="0"/>
              <a:t> grade report example again:</a:t>
            </a:r>
            <a:endParaRPr lang="en-US" dirty="0" smtClean="0"/>
          </a:p>
          <a:p>
            <a:pPr>
              <a:buNone/>
            </a:pPr>
            <a:r>
              <a:rPr lang="en-US" sz="1600" dirty="0" smtClean="0">
                <a:solidFill>
                  <a:srgbClr val="FF0000"/>
                </a:solidFill>
              </a:rPr>
              <a:t> </a:t>
            </a:r>
            <a:r>
              <a:rPr lang="en-US" sz="1600" dirty="0" smtClean="0">
                <a:solidFill>
                  <a:srgbClr val="FF0000"/>
                </a:solidFill>
              </a:rPr>
              <a:t>          If</a:t>
            </a:r>
            <a:r>
              <a:rPr lang="en-US" sz="1600" dirty="0" smtClean="0"/>
              <a:t> </a:t>
            </a:r>
            <a:r>
              <a:rPr lang="en-US" sz="1600" i="1" dirty="0" err="1" smtClean="0">
                <a:solidFill>
                  <a:schemeClr val="tx1"/>
                </a:solidFill>
              </a:rPr>
              <a:t>intScore</a:t>
            </a:r>
            <a:r>
              <a:rPr lang="en-US" sz="1600" i="1" dirty="0" smtClean="0">
                <a:solidFill>
                  <a:schemeClr val="tx1"/>
                </a:solidFill>
              </a:rPr>
              <a:t> </a:t>
            </a:r>
            <a:r>
              <a:rPr lang="en-US" sz="1600" i="1" dirty="0" smtClean="0">
                <a:solidFill>
                  <a:schemeClr val="tx1"/>
                </a:solidFill>
              </a:rPr>
              <a:t>&gt;= </a:t>
            </a:r>
            <a:r>
              <a:rPr lang="en-US" sz="1600" i="1" dirty="0" smtClean="0">
                <a:solidFill>
                  <a:schemeClr val="tx1"/>
                </a:solidFill>
              </a:rPr>
              <a:t>90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smtClean="0">
                <a:solidFill>
                  <a:srgbClr val="FF0000"/>
                </a:solidFill>
              </a:rPr>
              <a:t>Then</a:t>
            </a:r>
            <a:r>
              <a:rPr lang="en-US" sz="1600" dirty="0" smtClean="0"/>
              <a:t> </a:t>
            </a:r>
          </a:p>
          <a:p>
            <a:pPr lvl="1">
              <a:buFontTx/>
              <a:buNone/>
            </a:pPr>
            <a:r>
              <a:rPr lang="en-US" sz="1600" i="1" dirty="0" smtClean="0"/>
              <a:t>		     </a:t>
            </a:r>
            <a:r>
              <a:rPr lang="en-US" sz="1600" i="1" dirty="0" err="1" smtClean="0">
                <a:solidFill>
                  <a:schemeClr val="tx1"/>
                </a:solidFill>
              </a:rPr>
              <a:t>str</a:t>
            </a:r>
            <a:r>
              <a:rPr lang="en-US" sz="1600" i="1" dirty="0" err="1" smtClean="0">
                <a:solidFill>
                  <a:schemeClr val="tx1"/>
                </a:solidFill>
              </a:rPr>
              <a:t>L</a:t>
            </a:r>
            <a:r>
              <a:rPr lang="en-US" sz="1600" i="1" dirty="0" err="1" smtClean="0">
                <a:solidFill>
                  <a:schemeClr val="tx1"/>
                </a:solidFill>
              </a:rPr>
              <a:t>etterGrade</a:t>
            </a:r>
            <a:r>
              <a:rPr lang="en-US" sz="1600" i="1" dirty="0" smtClean="0">
                <a:solidFill>
                  <a:schemeClr val="tx1"/>
                </a:solidFill>
              </a:rPr>
              <a:t> = “A”</a:t>
            </a:r>
            <a:endParaRPr lang="en-US" sz="1600" i="1" dirty="0" smtClean="0">
              <a:solidFill>
                <a:schemeClr val="tx1"/>
              </a:solidFill>
            </a:endParaRPr>
          </a:p>
          <a:p>
            <a:pPr lvl="1">
              <a:buFontTx/>
              <a:buNone/>
            </a:pPr>
            <a:r>
              <a:rPr lang="en-US" sz="1600" dirty="0" smtClean="0">
                <a:solidFill>
                  <a:srgbClr val="7030A0"/>
                </a:solidFill>
              </a:rPr>
              <a:t>     </a:t>
            </a:r>
            <a:r>
              <a:rPr lang="en-US" sz="1600" dirty="0" err="1" smtClean="0">
                <a:solidFill>
                  <a:srgbClr val="7030A0"/>
                </a:solidFill>
              </a:rPr>
              <a:t>ElseIf</a:t>
            </a:r>
            <a:r>
              <a:rPr lang="en-US" sz="1600" dirty="0" smtClean="0">
                <a:solidFill>
                  <a:srgbClr val="7030A0"/>
                </a:solidFill>
              </a:rPr>
              <a:t> </a:t>
            </a:r>
            <a:r>
              <a:rPr lang="en-US" sz="1600" i="1" dirty="0" err="1" smtClean="0">
                <a:solidFill>
                  <a:schemeClr val="tx1"/>
                </a:solidFill>
              </a:rPr>
              <a:t>intScore</a:t>
            </a:r>
            <a:r>
              <a:rPr lang="en-US" sz="1600" i="1" dirty="0" smtClean="0">
                <a:solidFill>
                  <a:schemeClr val="tx1"/>
                </a:solidFill>
              </a:rPr>
              <a:t> &gt;= 80 </a:t>
            </a:r>
            <a:r>
              <a:rPr lang="en-US" sz="1600" dirty="0" smtClean="0">
                <a:solidFill>
                  <a:srgbClr val="7030A0"/>
                </a:solidFill>
              </a:rPr>
              <a:t>Then</a:t>
            </a:r>
          </a:p>
          <a:p>
            <a:pPr lvl="1">
              <a:buFontTx/>
              <a:buNone/>
            </a:pPr>
            <a:r>
              <a:rPr lang="en-US" sz="1600" i="1" dirty="0" smtClean="0"/>
              <a:t>		           </a:t>
            </a:r>
            <a:r>
              <a:rPr lang="en-US" sz="1600" i="1" dirty="0" err="1" smtClean="0">
                <a:solidFill>
                  <a:schemeClr val="tx1"/>
                </a:solidFill>
              </a:rPr>
              <a:t>strLetterGrade</a:t>
            </a:r>
            <a:r>
              <a:rPr lang="en-US" sz="1600" i="1" dirty="0" smtClean="0">
                <a:solidFill>
                  <a:schemeClr val="tx1"/>
                </a:solidFill>
              </a:rPr>
              <a:t> = “B”</a:t>
            </a:r>
            <a:endParaRPr lang="en-US" sz="1600" i="1" dirty="0" smtClean="0">
              <a:solidFill>
                <a:schemeClr val="tx1"/>
              </a:solidFill>
            </a:endParaRPr>
          </a:p>
          <a:p>
            <a:pPr lvl="1">
              <a:buFontTx/>
              <a:buNone/>
            </a:pPr>
            <a:r>
              <a:rPr lang="en-US" sz="1600" i="1" dirty="0" smtClean="0"/>
              <a:t>		</a:t>
            </a:r>
            <a:r>
              <a:rPr lang="en-US" sz="1600" dirty="0" smtClean="0">
                <a:solidFill>
                  <a:srgbClr val="00B050"/>
                </a:solidFill>
              </a:rPr>
              <a:t>      </a:t>
            </a:r>
            <a:r>
              <a:rPr lang="en-US" sz="1600" dirty="0" err="1" smtClean="0">
                <a:solidFill>
                  <a:srgbClr val="00B050"/>
                </a:solidFill>
              </a:rPr>
              <a:t>ElseIf</a:t>
            </a:r>
            <a:r>
              <a:rPr lang="en-US" sz="1600" dirty="0" smtClean="0">
                <a:solidFill>
                  <a:srgbClr val="00B050"/>
                </a:solidFill>
              </a:rPr>
              <a:t> </a:t>
            </a:r>
            <a:r>
              <a:rPr lang="en-US" sz="1600" i="1" dirty="0" err="1" smtClean="0">
                <a:solidFill>
                  <a:schemeClr val="tx1"/>
                </a:solidFill>
              </a:rPr>
              <a:t>intScore</a:t>
            </a:r>
            <a:r>
              <a:rPr lang="en-US" sz="1600" i="1" dirty="0" smtClean="0">
                <a:solidFill>
                  <a:schemeClr val="tx1"/>
                </a:solidFill>
              </a:rPr>
              <a:t> &gt;= 70</a:t>
            </a:r>
            <a:r>
              <a:rPr lang="en-US" sz="1600" i="1" dirty="0" smtClean="0">
                <a:solidFill>
                  <a:schemeClr val="tx1"/>
                </a:solidFill>
              </a:rPr>
              <a:t> </a:t>
            </a:r>
            <a:r>
              <a:rPr lang="en-US" sz="1600" dirty="0" smtClean="0">
                <a:solidFill>
                  <a:srgbClr val="00B050"/>
                </a:solidFill>
              </a:rPr>
              <a:t>Then</a:t>
            </a:r>
          </a:p>
          <a:p>
            <a:pPr lvl="1">
              <a:buFontTx/>
              <a:buNone/>
            </a:pPr>
            <a:r>
              <a:rPr lang="en-US" sz="1600" i="1" dirty="0" smtClean="0"/>
              <a:t>			     </a:t>
            </a:r>
            <a:r>
              <a:rPr lang="en-US" sz="1600" i="1" dirty="0" err="1" smtClean="0">
                <a:solidFill>
                  <a:schemeClr val="tx1"/>
                </a:solidFill>
              </a:rPr>
              <a:t>strLetterGrade</a:t>
            </a:r>
            <a:r>
              <a:rPr lang="en-US" sz="1600" i="1" dirty="0" smtClean="0">
                <a:solidFill>
                  <a:schemeClr val="tx1"/>
                </a:solidFill>
              </a:rPr>
              <a:t> = “C”</a:t>
            </a:r>
            <a:endParaRPr lang="en-US" sz="1600" i="1" dirty="0" smtClean="0">
              <a:solidFill>
                <a:schemeClr val="tx1"/>
              </a:solidFill>
            </a:endParaRPr>
          </a:p>
          <a:p>
            <a:pPr lvl="1">
              <a:buFontTx/>
              <a:buNone/>
            </a:pPr>
            <a:r>
              <a:rPr lang="en-US" sz="1600" i="1" dirty="0" smtClean="0"/>
              <a:t>		</a:t>
            </a:r>
            <a:r>
              <a:rPr lang="en-US" sz="1600" dirty="0" smtClean="0">
                <a:solidFill>
                  <a:srgbClr val="000099"/>
                </a:solidFill>
              </a:rPr>
              <a:t>           </a:t>
            </a:r>
            <a:r>
              <a:rPr lang="en-US" sz="1600" dirty="0" err="1" smtClean="0">
                <a:solidFill>
                  <a:srgbClr val="000099"/>
                </a:solidFill>
              </a:rPr>
              <a:t>ElseIf</a:t>
            </a:r>
            <a:r>
              <a:rPr lang="en-US" sz="1600" dirty="0" smtClean="0">
                <a:solidFill>
                  <a:srgbClr val="000099"/>
                </a:solidFill>
              </a:rPr>
              <a:t> </a:t>
            </a:r>
            <a:r>
              <a:rPr lang="en-US" sz="1600" i="1" dirty="0" err="1" smtClean="0">
                <a:solidFill>
                  <a:schemeClr val="tx1"/>
                </a:solidFill>
              </a:rPr>
              <a:t>intScore</a:t>
            </a:r>
            <a:r>
              <a:rPr lang="en-US" sz="1600" i="1" dirty="0" smtClean="0">
                <a:solidFill>
                  <a:schemeClr val="tx1"/>
                </a:solidFill>
              </a:rPr>
              <a:t> </a:t>
            </a:r>
            <a:r>
              <a:rPr lang="en-US" sz="1600" i="1" dirty="0" smtClean="0">
                <a:solidFill>
                  <a:schemeClr val="tx1"/>
                </a:solidFill>
              </a:rPr>
              <a:t>&gt;= </a:t>
            </a:r>
            <a:r>
              <a:rPr lang="en-US" sz="1600" i="1" dirty="0" smtClean="0">
                <a:solidFill>
                  <a:schemeClr val="tx1"/>
                </a:solidFill>
              </a:rPr>
              <a:t>60 </a:t>
            </a:r>
            <a:r>
              <a:rPr lang="en-US" sz="1600" dirty="0" smtClean="0">
                <a:solidFill>
                  <a:srgbClr val="000099"/>
                </a:solidFill>
              </a:rPr>
              <a:t>Then</a:t>
            </a:r>
          </a:p>
          <a:p>
            <a:pPr lvl="1">
              <a:buFontTx/>
              <a:buNone/>
            </a:pPr>
            <a:r>
              <a:rPr lang="en-US" sz="1600" i="1" dirty="0" smtClean="0"/>
              <a:t>			</a:t>
            </a:r>
            <a:r>
              <a:rPr lang="en-US" sz="1600" i="1" dirty="0" smtClean="0">
                <a:solidFill>
                  <a:schemeClr val="tx1"/>
                </a:solidFill>
              </a:rPr>
              <a:t>     </a:t>
            </a:r>
            <a:r>
              <a:rPr lang="en-US" sz="1600" i="1" dirty="0" smtClean="0">
                <a:solidFill>
                  <a:schemeClr val="tx1"/>
                </a:solidFill>
              </a:rPr>
              <a:t>     </a:t>
            </a:r>
            <a:r>
              <a:rPr lang="en-US" sz="1600" i="1" dirty="0" err="1" smtClean="0">
                <a:solidFill>
                  <a:schemeClr val="tx1"/>
                </a:solidFill>
              </a:rPr>
              <a:t>strLetterGrade</a:t>
            </a:r>
            <a:r>
              <a:rPr lang="en-US" sz="1600" i="1" dirty="0" smtClean="0">
                <a:solidFill>
                  <a:schemeClr val="tx1"/>
                </a:solidFill>
              </a:rPr>
              <a:t> </a:t>
            </a:r>
            <a:r>
              <a:rPr lang="en-US" sz="1600" i="1" dirty="0" smtClean="0">
                <a:solidFill>
                  <a:schemeClr val="tx1"/>
                </a:solidFill>
              </a:rPr>
              <a:t>= </a:t>
            </a:r>
            <a:r>
              <a:rPr lang="en-US" sz="1600" i="1" dirty="0" smtClean="0">
                <a:solidFill>
                  <a:schemeClr val="tx1"/>
                </a:solidFill>
              </a:rPr>
              <a:t>“D”</a:t>
            </a:r>
          </a:p>
          <a:p>
            <a:pPr lvl="1">
              <a:buFontTx/>
              <a:buNone/>
            </a:pPr>
            <a:r>
              <a:rPr lang="en-US" sz="1600" i="1" dirty="0" smtClean="0"/>
              <a:t>	</a:t>
            </a:r>
            <a:r>
              <a:rPr lang="en-US" sz="1600" i="1" dirty="0" smtClean="0"/>
              <a:t>		   </a:t>
            </a:r>
            <a:r>
              <a:rPr lang="en-US" sz="1600" dirty="0" smtClean="0">
                <a:solidFill>
                  <a:srgbClr val="000099"/>
                </a:solidFill>
              </a:rPr>
              <a:t>Else</a:t>
            </a:r>
            <a:r>
              <a:rPr lang="en-US" sz="1600" dirty="0" smtClean="0">
                <a:solidFill>
                  <a:srgbClr val="00B050"/>
                </a:solidFill>
              </a:rPr>
              <a:t> </a:t>
            </a:r>
          </a:p>
          <a:p>
            <a:pPr lvl="1">
              <a:buFontTx/>
              <a:buNone/>
            </a:pPr>
            <a:r>
              <a:rPr lang="en-US" sz="1600" dirty="0" smtClean="0">
                <a:solidFill>
                  <a:srgbClr val="00B050"/>
                </a:solidFill>
              </a:rPr>
              <a:t>	</a:t>
            </a:r>
            <a:r>
              <a:rPr lang="en-US" sz="1600" dirty="0" smtClean="0">
                <a:solidFill>
                  <a:srgbClr val="00B050"/>
                </a:solidFill>
              </a:rPr>
              <a:t>	</a:t>
            </a:r>
            <a:r>
              <a:rPr lang="en-US" sz="1600" dirty="0" smtClean="0">
                <a:solidFill>
                  <a:srgbClr val="00B050"/>
                </a:solidFill>
              </a:rPr>
              <a:t> </a:t>
            </a:r>
            <a:r>
              <a:rPr lang="en-US" sz="1600" dirty="0" smtClean="0">
                <a:solidFill>
                  <a:srgbClr val="00B050"/>
                </a:solidFill>
              </a:rPr>
              <a:t> 	          </a:t>
            </a:r>
            <a:r>
              <a:rPr lang="en-US" sz="1600" i="1" dirty="0" err="1" smtClean="0">
                <a:solidFill>
                  <a:schemeClr val="tx1"/>
                </a:solidFill>
              </a:rPr>
              <a:t>strLetterGrade</a:t>
            </a:r>
            <a:r>
              <a:rPr lang="en-US" sz="1600" i="1" dirty="0" smtClean="0">
                <a:solidFill>
                  <a:schemeClr val="tx1"/>
                </a:solidFill>
              </a:rPr>
              <a:t> </a:t>
            </a:r>
            <a:r>
              <a:rPr lang="en-US" sz="1600" i="1" dirty="0" smtClean="0">
                <a:solidFill>
                  <a:schemeClr val="tx1"/>
                </a:solidFill>
              </a:rPr>
              <a:t>= </a:t>
            </a:r>
            <a:r>
              <a:rPr lang="en-US" sz="1600" i="1" dirty="0" smtClean="0">
                <a:solidFill>
                  <a:schemeClr val="tx1"/>
                </a:solidFill>
              </a:rPr>
              <a:t>“F”</a:t>
            </a:r>
            <a:endParaRPr lang="en-US" sz="1600" dirty="0" smtClean="0">
              <a:solidFill>
                <a:schemeClr val="tx1"/>
              </a:solidFill>
            </a:endParaRPr>
          </a:p>
          <a:p>
            <a:pPr lvl="1">
              <a:buFontTx/>
              <a:buNone/>
            </a:pPr>
            <a:r>
              <a:rPr lang="en-US" sz="1600" i="1" dirty="0" smtClean="0"/>
              <a:t>	</a:t>
            </a:r>
            <a:r>
              <a:rPr lang="en-US" sz="1600" i="1" dirty="0" smtClean="0"/>
              <a:t>  </a:t>
            </a:r>
            <a:r>
              <a:rPr lang="en-US" sz="1600" dirty="0" smtClean="0">
                <a:solidFill>
                  <a:srgbClr val="FF0000"/>
                </a:solidFill>
              </a:rPr>
              <a:t>End </a:t>
            </a:r>
            <a:r>
              <a:rPr lang="en-US" sz="1600" dirty="0" smtClean="0">
                <a:solidFill>
                  <a:srgbClr val="FF0000"/>
                </a:solidFill>
              </a:rPr>
              <a:t>If</a:t>
            </a:r>
          </a:p>
          <a:p>
            <a:pPr lvl="1">
              <a:buFontTx/>
              <a:buNone/>
            </a:pPr>
            <a:r>
              <a:rPr lang="en-US" sz="1600" dirty="0" smtClean="0"/>
              <a:t>  </a:t>
            </a:r>
          </a:p>
          <a:p>
            <a:pPr>
              <a:buFontTx/>
              <a:buNone/>
            </a:pP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43563B8-5AC5-4EFB-88BA-0398A1BFCBA1}" type="slidenum">
              <a:rPr lang="en-US"/>
              <a:pPr/>
              <a:t>5</a:t>
            </a:fld>
            <a:endParaRPr lang="en-US" dirty="0"/>
          </a:p>
        </p:txBody>
      </p:sp>
    </p:spTree>
  </p:cSld>
  <p:clrMapOvr>
    <a:masterClrMapping/>
  </p:clrMapOvr>
  <p:transition spd="slow">
    <p:random/>
  </p:transition>
</p:sld>
</file>

<file path=ppt/theme/theme1.xml><?xml version="1.0" encoding="utf-8"?>
<a:theme xmlns:a="http://schemas.openxmlformats.org/drawingml/2006/main" name="Doctors presentation sample with media">
  <a:themeElements>
    <a:clrScheme name="Patient Health Education Seminar-Template--KH-copyedited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atient Health Education Seminar-Template--KH-copyedited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atient Health Education Seminar-Template--KH-copyedited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tient Health Education Seminar-Template--KH-copyedited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tient Health Education Seminar-Template--KH-copyedited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tient Health Education Seminar-Template--KH-copyedited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tient Health Education Seminar-Template--KH-copyedited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tient Health Education Seminar-Template--KH-copyedited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tient Health Education Seminar-Template--KH-copyedited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tient Health Education Seminar-Template--KH-copyedited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tient Health Education Seminar-Template--KH-copyedited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tient Health Education Seminar-Template--KH-copyedited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tient Health Education Seminar-Template--KH-copyedited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tient Health Education Seminar-Template--KH-copyedited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Doctors presentation sample with media</Template>
  <TotalTime>691</TotalTime>
  <Words>78</Words>
  <Application>Microsoft Office PowerPoint</Application>
  <PresentationFormat>On-screen Show (4:3)</PresentationFormat>
  <Paragraphs>70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Doctors presentation sample with media</vt:lpstr>
      <vt:lpstr>4b – Nested If/Else</vt:lpstr>
      <vt:lpstr>Nested If/Else Statements</vt:lpstr>
      <vt:lpstr>Nested If/Else Statements</vt:lpstr>
      <vt:lpstr>Alternative Nested If/Else</vt:lpstr>
      <vt:lpstr>Alternative Nested If/Else</vt:lpstr>
    </vt:vector>
  </TitlesOfParts>
  <Company>IUPUI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VB.NET Programming ٠Introduction٠</dc:title>
  <dc:creator>linglu</dc:creator>
  <cp:lastModifiedBy>Owner</cp:lastModifiedBy>
  <cp:revision>119</cp:revision>
  <dcterms:created xsi:type="dcterms:W3CDTF">2008-08-20T02:37:49Z</dcterms:created>
  <dcterms:modified xsi:type="dcterms:W3CDTF">2009-03-02T20:45:19Z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TC011628171033</vt:lpwstr>
  </property>
</Properties>
</file>