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257" r:id="rId2"/>
    <p:sldId id="274" r:id="rId3"/>
    <p:sldId id="278" r:id="rId4"/>
    <p:sldId id="277" r:id="rId5"/>
    <p:sldId id="275" r:id="rId6"/>
    <p:sldId id="27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9" autoAdjust="0"/>
    <p:restoredTop sz="94512" autoAdjust="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Presentation Information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75AD684-2643-4A7A-BEC4-0D8E1E502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Presentation Information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520CDFD-4E49-4E85-A478-514C44FD9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j0315447"/>
          <p:cNvPicPr>
            <a:picLocks noChangeAspect="1" noChangeArrowheads="1"/>
          </p:cNvPicPr>
          <p:nvPr/>
        </p:nvPicPr>
        <p:blipFill>
          <a:blip r:embed="rId2">
            <a:lum bright="40000" contrast="-20000"/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09600" y="533400"/>
            <a:ext cx="8001000" cy="5791200"/>
          </a:xfrm>
          <a:prstGeom prst="rect">
            <a:avLst/>
          </a:prstGeom>
          <a:gradFill rotWithShape="1">
            <a:gsLst>
              <a:gs pos="0">
                <a:schemeClr val="bg1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23900" y="73025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/>
              <a:t>Humongous Insurance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CAE5B-D2D5-4E20-9B44-80285E2DB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038E5-7170-47AB-9E98-536A4074C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50FD9-3D0C-4E07-B663-67DC170AB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600200"/>
            <a:ext cx="35814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600200"/>
            <a:ext cx="35814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3938588"/>
            <a:ext cx="35814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AFDCF-39F0-4BEF-8002-324B600CD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600200"/>
            <a:ext cx="35814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5105400" y="1600200"/>
            <a:ext cx="35814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849EF-6F9F-4987-BC35-C7BDA976D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04073-96C9-42C1-998C-CF38392FC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3CD26-459A-4DAC-9B6B-F13FE59D7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974C-1314-48A2-983E-42C9CBC26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403CF-4258-4F48-9C84-66EF94354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A9438-E358-4549-93FD-25A9D0EC0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EB356-2DF3-4860-AFCE-FEA387766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BA708-554D-40C0-A4F8-CDAAB25E5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745E0-161E-4A3F-BB4A-5F42D0085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008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24300" y="64008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000066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C8824EEA-97C9-4066-A01D-AF2FE14A5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6" descr="j031544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transition spd="slow">
    <p:random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66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133600"/>
            <a:ext cx="68580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6c – Function Procedures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5943600"/>
            <a:ext cx="7315200" cy="639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r>
              <a:rPr lang="en-US" dirty="0" smtClean="0"/>
              <a:t>  					</a:t>
            </a:r>
            <a:r>
              <a:rPr lang="en-US" sz="2400" dirty="0" err="1" smtClean="0"/>
              <a:t>Lingma</a:t>
            </a:r>
            <a:r>
              <a:rPr lang="en-US" sz="2400" smtClean="0"/>
              <a:t> Acheson</a:t>
            </a: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2209800" y="6400800"/>
            <a:ext cx="632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Department of Computer and Information Science, IUPUI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4572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CSCI N331 VB .NET Programming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Function Procedures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371600" y="1189038"/>
            <a:ext cx="7772400" cy="5440362"/>
          </a:xfrm>
        </p:spPr>
        <p:txBody>
          <a:bodyPr/>
          <a:lstStyle/>
          <a:p>
            <a:r>
              <a:rPr lang="en-US" dirty="0" smtClean="0"/>
              <a:t>Sometimes a procedure produces a </a:t>
            </a:r>
            <a:r>
              <a:rPr lang="en-US" dirty="0" smtClean="0"/>
              <a:t>result, e.g. 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CStr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intResult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will change the type of the </a:t>
            </a:r>
            <a:r>
              <a:rPr lang="en-US" i="1" dirty="0" err="1" smtClean="0"/>
              <a:t>intResult</a:t>
            </a:r>
            <a:r>
              <a:rPr lang="en-US" dirty="0" smtClean="0"/>
              <a:t> value from an </a:t>
            </a:r>
            <a:r>
              <a:rPr lang="en-US" i="1" dirty="0" smtClean="0"/>
              <a:t>Integer</a:t>
            </a:r>
            <a:r>
              <a:rPr lang="en-US" dirty="0" smtClean="0"/>
              <a:t> type to a </a:t>
            </a:r>
            <a:r>
              <a:rPr lang="en-US" i="1" dirty="0" smtClean="0"/>
              <a:t>String</a:t>
            </a:r>
            <a:r>
              <a:rPr lang="en-US" dirty="0" smtClean="0"/>
              <a:t> type. The result is the value in the </a:t>
            </a:r>
            <a:r>
              <a:rPr lang="en-US" i="1" dirty="0" smtClean="0"/>
              <a:t>String</a:t>
            </a:r>
            <a:r>
              <a:rPr lang="en-US" dirty="0" smtClean="0"/>
              <a:t> format.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Add(1, 2) </a:t>
            </a:r>
            <a:r>
              <a:rPr lang="en-US" dirty="0" smtClean="0"/>
              <a:t>will produce an addition result of 3.</a:t>
            </a:r>
            <a:endParaRPr lang="en-US" dirty="0" smtClean="0"/>
          </a:p>
          <a:p>
            <a:r>
              <a:rPr lang="en-US" dirty="0" smtClean="0"/>
              <a:t>A procedure that generates a result is called a Function Procedure. A procedure that doesn’t generate a result is called a Sub Procedure.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can give the result to another variable.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Arial" charset="0"/>
              </a:rPr>
              <a:t>E.g.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Arial" charset="0"/>
              </a:rPr>
              <a:t>	</a:t>
            </a:r>
            <a:r>
              <a:rPr lang="en-US" sz="2400" dirty="0" err="1" smtClean="0">
                <a:latin typeface="Arial" charset="0"/>
              </a:rPr>
              <a:t>intResult</a:t>
            </a:r>
            <a:r>
              <a:rPr lang="en-US" sz="2400" dirty="0" smtClean="0">
                <a:latin typeface="Arial" charset="0"/>
              </a:rPr>
              <a:t> = Add(intInput1, intInput2)</a:t>
            </a:r>
          </a:p>
          <a:p>
            <a:pPr>
              <a:buNone/>
            </a:pPr>
            <a:r>
              <a:rPr lang="en-US" sz="2400" dirty="0" smtClean="0">
                <a:latin typeface="Arial" charset="0"/>
              </a:rPr>
              <a:t>	</a:t>
            </a:r>
            <a:r>
              <a:rPr lang="en-US" sz="2400" dirty="0" err="1" smtClean="0">
                <a:latin typeface="Arial" charset="0"/>
              </a:rPr>
              <a:t>lblResult.Text</a:t>
            </a:r>
            <a:r>
              <a:rPr lang="en-US" sz="2400" dirty="0" smtClean="0">
                <a:latin typeface="Arial" charset="0"/>
              </a:rPr>
              <a:t> = </a:t>
            </a:r>
            <a:r>
              <a:rPr lang="en-US" sz="2400" dirty="0" err="1" smtClean="0">
                <a:latin typeface="Arial" charset="0"/>
              </a:rPr>
              <a:t>CStr</a:t>
            </a:r>
            <a:r>
              <a:rPr lang="en-US" sz="2400" dirty="0" smtClean="0">
                <a:latin typeface="Arial" charset="0"/>
              </a:rPr>
              <a:t>(</a:t>
            </a:r>
            <a:r>
              <a:rPr lang="en-US" sz="2400" dirty="0" err="1" smtClean="0">
                <a:latin typeface="Arial" charset="0"/>
              </a:rPr>
              <a:t>intResult</a:t>
            </a:r>
            <a:r>
              <a:rPr lang="en-US" sz="2400" dirty="0" smtClean="0">
                <a:latin typeface="Arial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sz="1600" b="1" dirty="0" smtClean="0">
                <a:solidFill>
                  <a:srgbClr val="00642D"/>
                </a:solidFill>
              </a:rPr>
              <a:t>	</a:t>
            </a:r>
            <a:endParaRPr lang="en-US" sz="2400" dirty="0" smtClean="0"/>
          </a:p>
          <a:p>
            <a:pPr lvl="1"/>
            <a:endParaRPr lang="en-US" sz="1600" dirty="0" smtClean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75DBD5-8A96-413C-9EBE-0E2374E642F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7724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00B050"/>
                </a:solidFill>
              </a:rPr>
              <a:t>Procedures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149490"/>
            <a:ext cx="3810000" cy="44935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7030A0"/>
                </a:solidFill>
              </a:rPr>
              <a:t>Sub Procedures: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Button click event procedure:</a:t>
            </a:r>
          </a:p>
          <a:p>
            <a:r>
              <a:rPr lang="en-US" dirty="0" smtClean="0"/>
              <a:t>    Create variables 1, 2</a:t>
            </a:r>
          </a:p>
          <a:p>
            <a:r>
              <a:rPr lang="en-US" dirty="0" smtClean="0"/>
              <a:t>    Take the user input and store  </a:t>
            </a:r>
          </a:p>
          <a:p>
            <a:r>
              <a:rPr lang="en-US" dirty="0" smtClean="0"/>
              <a:t>               in variable 1 and 2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    ‘Tell the procedure what to add       </a:t>
            </a:r>
          </a:p>
          <a:p>
            <a:r>
              <a:rPr lang="en-US" dirty="0" smtClean="0"/>
              <a:t>    Add(variable1 and variable2)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End of event procedure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Procedure Add(</a:t>
            </a:r>
            <a:r>
              <a:rPr lang="en-US" dirty="0" smtClean="0"/>
              <a:t>variable1 and variable2</a:t>
            </a:r>
            <a:r>
              <a:rPr lang="en-US" dirty="0" smtClean="0">
                <a:solidFill>
                  <a:srgbClr val="FF0000"/>
                </a:solidFill>
              </a:rPr>
              <a:t>):</a:t>
            </a:r>
          </a:p>
          <a:p>
            <a:r>
              <a:rPr lang="en-US" dirty="0" smtClean="0"/>
              <a:t>     Create variable 3</a:t>
            </a:r>
          </a:p>
          <a:p>
            <a:r>
              <a:rPr lang="en-US" dirty="0" smtClean="0"/>
              <a:t>     Add variable 1 to variable 2</a:t>
            </a:r>
          </a:p>
          <a:p>
            <a:r>
              <a:rPr lang="en-US" dirty="0" smtClean="0"/>
              <a:t>              and store in variable 3</a:t>
            </a:r>
          </a:p>
          <a:p>
            <a:r>
              <a:rPr lang="en-US" dirty="0" smtClean="0"/>
              <a:t>     display result in label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End of Add procedure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7800" y="1149489"/>
            <a:ext cx="3810000" cy="56323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7030A0"/>
                </a:solidFill>
              </a:rPr>
              <a:t>Can be changed to: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Button click event procedure:</a:t>
            </a:r>
          </a:p>
          <a:p>
            <a:r>
              <a:rPr lang="en-US" dirty="0" smtClean="0"/>
              <a:t>    Create variables 1, 2</a:t>
            </a:r>
          </a:p>
          <a:p>
            <a:r>
              <a:rPr lang="en-US" dirty="0" smtClean="0"/>
              <a:t>    Create variable 3</a:t>
            </a:r>
          </a:p>
          <a:p>
            <a:r>
              <a:rPr lang="en-US" dirty="0" smtClean="0"/>
              <a:t>    Take the user input and store  </a:t>
            </a:r>
          </a:p>
          <a:p>
            <a:r>
              <a:rPr lang="en-US" dirty="0" smtClean="0"/>
              <a:t>               in variable 1 and 2</a:t>
            </a:r>
          </a:p>
          <a:p>
            <a:r>
              <a:rPr lang="en-US" dirty="0" smtClean="0"/>
              <a:t>    variable 3 = Add(variable1 and </a:t>
            </a:r>
          </a:p>
          <a:p>
            <a:r>
              <a:rPr lang="en-US" dirty="0" smtClean="0"/>
              <a:t>   	         variable 2)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   ‘use the result in this procedure</a:t>
            </a:r>
          </a:p>
          <a:p>
            <a:r>
              <a:rPr lang="en-US" dirty="0" smtClean="0"/>
              <a:t>    display variable 3 in label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End of event procedure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Procedure Add(</a:t>
            </a:r>
            <a:r>
              <a:rPr lang="en-US" dirty="0" smtClean="0"/>
              <a:t>variable1 and variable2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    Create variable 4</a:t>
            </a:r>
          </a:p>
          <a:p>
            <a:r>
              <a:rPr lang="en-US" dirty="0" smtClean="0"/>
              <a:t>     Add variable 1 to variable 2</a:t>
            </a:r>
          </a:p>
          <a:p>
            <a:r>
              <a:rPr lang="en-US" dirty="0" smtClean="0"/>
              <a:t>             and store in variable 4</a:t>
            </a:r>
          </a:p>
          <a:p>
            <a:r>
              <a:rPr lang="en-US" dirty="0" smtClean="0"/>
              <a:t>    pass the value of variable 4 out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End of Add procedure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Function Procedures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371600" y="1189038"/>
            <a:ext cx="7772400" cy="5440362"/>
          </a:xfrm>
        </p:spPr>
        <p:txBody>
          <a:bodyPr/>
          <a:lstStyle/>
          <a:p>
            <a:r>
              <a:rPr lang="en-US" sz="2400" dirty="0" smtClean="0"/>
              <a:t>Function - A type of procedure that produces a result</a:t>
            </a:r>
          </a:p>
          <a:p>
            <a:pPr lvl="1"/>
            <a:r>
              <a:rPr lang="en-US" sz="2000" dirty="0" smtClean="0"/>
              <a:t>Example: </a:t>
            </a:r>
          </a:p>
          <a:p>
            <a:pPr lvl="1">
              <a:buNone/>
            </a:pPr>
            <a:r>
              <a:rPr lang="en-US" sz="2000" dirty="0" smtClean="0"/>
              <a:t>     Function procedure call and use the result:</a:t>
            </a:r>
          </a:p>
          <a:p>
            <a:pPr lvl="1">
              <a:buNone/>
            </a:pPr>
            <a:r>
              <a:rPr lang="en-US" sz="2000" dirty="0" smtClean="0"/>
              <a:t>		       </a:t>
            </a:r>
            <a:r>
              <a:rPr lang="en-US" sz="2000" dirty="0" err="1" smtClean="0"/>
              <a:t>dblResult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= Add(</a:t>
            </a:r>
            <a:r>
              <a:rPr lang="en-US" sz="2000" dirty="0" smtClean="0"/>
              <a:t>dblInput1, dblInput2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</a:p>
          <a:p>
            <a:pPr lvl="1">
              <a:buNone/>
            </a:pPr>
            <a:r>
              <a:rPr lang="en-US" sz="2000" dirty="0" smtClean="0"/>
              <a:t>      Function procedure definition:</a:t>
            </a:r>
          </a:p>
          <a:p>
            <a:pPr>
              <a:buFontTx/>
              <a:buNone/>
            </a:pPr>
            <a:r>
              <a:rPr lang="en-US" sz="1600" b="1" dirty="0" smtClean="0"/>
              <a:t>		</a:t>
            </a:r>
            <a:r>
              <a:rPr lang="en-US" sz="1600" b="1" dirty="0" smtClean="0">
                <a:solidFill>
                  <a:srgbClr val="00B050"/>
                </a:solidFill>
              </a:rPr>
              <a:t> ‘”As Double” indicates that the function produces a double value</a:t>
            </a:r>
            <a:endParaRPr lang="en-US" sz="1600" b="1" dirty="0" smtClean="0"/>
          </a:p>
          <a:p>
            <a:pPr>
              <a:buFontTx/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		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Private Function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Add(</a:t>
            </a:r>
            <a:r>
              <a:rPr lang="en-US" sz="2000" dirty="0" err="1" smtClean="0"/>
              <a:t>ByVal</a:t>
            </a:r>
            <a:r>
              <a:rPr lang="en-US" sz="2000" dirty="0" smtClean="0"/>
              <a:t> dblValue1 As Double, </a:t>
            </a:r>
            <a:r>
              <a:rPr lang="en-US" sz="2000" dirty="0" err="1" smtClean="0"/>
              <a:t>ByVal</a:t>
            </a:r>
            <a:r>
              <a:rPr lang="en-US" sz="2000" dirty="0" smtClean="0"/>
              <a:t> </a:t>
            </a:r>
          </a:p>
          <a:p>
            <a:pPr>
              <a:buFontTx/>
              <a:buNone/>
            </a:pPr>
            <a:r>
              <a:rPr lang="en-US" sz="2000" dirty="0" smtClean="0"/>
              <a:t>                                      dblValue2 As Double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 Double</a:t>
            </a:r>
            <a:endParaRPr lang="en-US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        </a:t>
            </a:r>
            <a:r>
              <a:rPr lang="en-US" sz="2000" dirty="0" smtClean="0">
                <a:latin typeface="Arial" charset="0"/>
              </a:rPr>
              <a:t>Dim dblValue3 As Double</a:t>
            </a:r>
          </a:p>
          <a:p>
            <a:pPr>
              <a:buFontTx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        </a:t>
            </a:r>
            <a:r>
              <a:rPr lang="en-US" sz="2000" dirty="0" smtClean="0">
                <a:latin typeface="Arial" charset="0"/>
              </a:rPr>
              <a:t>dblValue3 = dblValue1 + dblValue2</a:t>
            </a:r>
          </a:p>
          <a:p>
            <a:pPr>
              <a:buFontTx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        Return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dblValue3	            </a:t>
            </a:r>
          </a:p>
          <a:p>
            <a:pPr>
              <a:buFontTx/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End Function</a:t>
            </a:r>
          </a:p>
          <a:p>
            <a:pPr lvl="1"/>
            <a:r>
              <a:rPr lang="en-US" sz="2000" dirty="0" smtClean="0"/>
              <a:t>Return xxx: when the Function finishes execution, xxx is the value to be passed out. Can be a value or a variable name.</a:t>
            </a:r>
          </a:p>
          <a:p>
            <a:pPr lvl="1"/>
            <a:r>
              <a:rPr lang="en-US" sz="2000" dirty="0" smtClean="0"/>
              <a:t>Functions can also take parameters, just like Subs</a:t>
            </a:r>
          </a:p>
          <a:p>
            <a:pPr>
              <a:buFontTx/>
              <a:buNone/>
            </a:pPr>
            <a:r>
              <a:rPr lang="en-US" sz="1600" b="1" dirty="0" smtClean="0">
                <a:solidFill>
                  <a:srgbClr val="00642D"/>
                </a:solidFill>
              </a:rPr>
              <a:t>	</a:t>
            </a:r>
            <a:endParaRPr lang="en-US" sz="2400" dirty="0" smtClean="0"/>
          </a:p>
          <a:p>
            <a:pPr lvl="1"/>
            <a:endParaRPr lang="en-US" sz="1600" dirty="0" smtClean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75DBD5-8A96-413C-9EBE-0E2374E642F4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Function Procedures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371600" y="1189038"/>
            <a:ext cx="7772400" cy="5440362"/>
          </a:xfrm>
        </p:spPr>
        <p:txBody>
          <a:bodyPr/>
          <a:lstStyle/>
          <a:p>
            <a:pPr lvl="1"/>
            <a:r>
              <a:rPr lang="en-US" sz="2000" dirty="0" smtClean="0"/>
              <a:t>E.g. </a:t>
            </a:r>
          </a:p>
          <a:p>
            <a:pPr>
              <a:buFontTx/>
              <a:buNone/>
            </a:pPr>
            <a:r>
              <a:rPr lang="en-US" sz="1600" dirty="0" smtClean="0"/>
              <a:t>	</a:t>
            </a:r>
            <a:r>
              <a:rPr lang="en-US" sz="1600" b="1" dirty="0" smtClean="0">
                <a:solidFill>
                  <a:srgbClr val="FF0000"/>
                </a:solidFill>
              </a:rPr>
              <a:t>Private Sub </a:t>
            </a:r>
            <a:r>
              <a:rPr lang="en-US" sz="1600" dirty="0" err="1" smtClean="0"/>
              <a:t>btnCompute_Click</a:t>
            </a:r>
            <a:r>
              <a:rPr lang="en-US" sz="1600" dirty="0" smtClean="0"/>
              <a:t>(</a:t>
            </a:r>
            <a:r>
              <a:rPr lang="en-US" sz="1600" dirty="0" err="1" smtClean="0"/>
              <a:t>ByVal</a:t>
            </a:r>
            <a:r>
              <a:rPr lang="en-US" sz="1600" dirty="0" smtClean="0"/>
              <a:t> sender As </a:t>
            </a:r>
            <a:r>
              <a:rPr lang="en-US" sz="1600" dirty="0" err="1" smtClean="0"/>
              <a:t>System.Object</a:t>
            </a:r>
            <a:r>
              <a:rPr lang="en-US" sz="1600" dirty="0" smtClean="0"/>
              <a:t>, </a:t>
            </a:r>
            <a:r>
              <a:rPr lang="en-US" sz="1600" dirty="0" err="1" smtClean="0"/>
              <a:t>ByVal</a:t>
            </a:r>
            <a:r>
              <a:rPr lang="en-US" sz="1600" dirty="0" smtClean="0"/>
              <a:t> e As 		</a:t>
            </a:r>
            <a:r>
              <a:rPr lang="en-US" sz="1600" dirty="0" err="1" smtClean="0"/>
              <a:t>System.EventArgs</a:t>
            </a:r>
            <a:r>
              <a:rPr lang="en-US" sz="1600" dirty="0" smtClean="0"/>
              <a:t>)  Handles </a:t>
            </a:r>
            <a:r>
              <a:rPr lang="en-US" sz="1600" dirty="0" err="1" smtClean="0"/>
              <a:t>btnDisplay.Click</a:t>
            </a:r>
            <a:endParaRPr lang="en-US" sz="1600" dirty="0" smtClean="0"/>
          </a:p>
          <a:p>
            <a:pPr>
              <a:buFontTx/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       	</a:t>
            </a:r>
            <a:r>
              <a:rPr lang="en-US" sz="1600" dirty="0" smtClean="0"/>
              <a:t>…</a:t>
            </a:r>
          </a:p>
          <a:p>
            <a:pPr>
              <a:buFontTx/>
              <a:buNone/>
            </a:pPr>
            <a:r>
              <a:rPr lang="en-US" sz="1600" dirty="0" smtClean="0"/>
              <a:t>	</a:t>
            </a:r>
            <a:r>
              <a:rPr lang="en-US" sz="1400" b="1" dirty="0" smtClean="0">
                <a:solidFill>
                  <a:srgbClr val="00642D"/>
                </a:solidFill>
              </a:rPr>
              <a:t>	‘Function Add takes two parameters, does the addition and passes the 	‘result out to the </a:t>
            </a:r>
            <a:r>
              <a:rPr lang="en-US" sz="1400" b="1" dirty="0" err="1" smtClean="0">
                <a:solidFill>
                  <a:srgbClr val="00642D"/>
                </a:solidFill>
              </a:rPr>
              <a:t>intAddResult</a:t>
            </a:r>
            <a:r>
              <a:rPr lang="en-US" sz="1400" b="1" dirty="0" smtClean="0">
                <a:solidFill>
                  <a:srgbClr val="00642D"/>
                </a:solidFill>
              </a:rPr>
              <a:t>.</a:t>
            </a:r>
          </a:p>
          <a:p>
            <a:pPr>
              <a:buFontTx/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err="1" smtClean="0"/>
              <a:t>intAddResult</a:t>
            </a:r>
            <a:r>
              <a:rPr lang="en-US" sz="1600" dirty="0" smtClean="0"/>
              <a:t> = Add(</a:t>
            </a:r>
            <a:r>
              <a:rPr lang="en-US" sz="1600" dirty="0" err="1" smtClean="0"/>
              <a:t>intFirst</a:t>
            </a:r>
            <a:r>
              <a:rPr lang="en-US" sz="1600" dirty="0" smtClean="0"/>
              <a:t>, </a:t>
            </a:r>
            <a:r>
              <a:rPr lang="en-US" sz="1600" dirty="0" err="1" smtClean="0"/>
              <a:t>intSecond</a:t>
            </a:r>
            <a:r>
              <a:rPr lang="en-US" sz="1600" dirty="0" smtClean="0"/>
              <a:t>) </a:t>
            </a:r>
            <a:r>
              <a:rPr lang="en-US" sz="1400" b="1" dirty="0" smtClean="0">
                <a:solidFill>
                  <a:srgbClr val="00642D"/>
                </a:solidFill>
              </a:rPr>
              <a:t>‘Function call</a:t>
            </a:r>
          </a:p>
          <a:p>
            <a:pPr>
              <a:buFontTx/>
              <a:buNone/>
            </a:pPr>
            <a:r>
              <a:rPr lang="en-US" sz="1400" b="1" dirty="0" smtClean="0">
                <a:solidFill>
                  <a:srgbClr val="00642D"/>
                </a:solidFill>
              </a:rPr>
              <a:t>		</a:t>
            </a:r>
            <a:r>
              <a:rPr lang="en-US" sz="1600" dirty="0" err="1" smtClean="0"/>
              <a:t>txtAddResult.Text</a:t>
            </a:r>
            <a:r>
              <a:rPr lang="en-US" sz="1600" dirty="0" smtClean="0"/>
              <a:t> = </a:t>
            </a:r>
            <a:r>
              <a:rPr lang="en-US" sz="1600" dirty="0" err="1" smtClean="0"/>
              <a:t>CStr</a:t>
            </a:r>
            <a:r>
              <a:rPr lang="en-US" sz="1600" dirty="0" smtClean="0"/>
              <a:t>(</a:t>
            </a:r>
            <a:r>
              <a:rPr lang="en-US" sz="1600" dirty="0" err="1" smtClean="0"/>
              <a:t>intAddResult</a:t>
            </a:r>
            <a:r>
              <a:rPr lang="en-US" sz="1600" dirty="0" smtClean="0"/>
              <a:t>)</a:t>
            </a:r>
          </a:p>
          <a:p>
            <a:pPr>
              <a:buFontTx/>
              <a:buNone/>
            </a:pPr>
            <a:r>
              <a:rPr lang="en-US" sz="1600" b="1" dirty="0" smtClean="0"/>
              <a:t>    	</a:t>
            </a:r>
            <a:r>
              <a:rPr lang="en-US" sz="1600" b="1" dirty="0" smtClean="0">
                <a:solidFill>
                  <a:srgbClr val="FF0000"/>
                </a:solidFill>
              </a:rPr>
              <a:t>End Sub</a:t>
            </a:r>
          </a:p>
          <a:p>
            <a:pPr>
              <a:buFontTx/>
              <a:buNone/>
            </a:pPr>
            <a:r>
              <a:rPr lang="en-US" sz="1600" b="1" dirty="0" smtClean="0">
                <a:solidFill>
                  <a:srgbClr val="00642D"/>
                </a:solidFill>
              </a:rPr>
              <a:t>	</a:t>
            </a:r>
            <a:r>
              <a:rPr lang="en-US" sz="1400" b="1" dirty="0" smtClean="0">
                <a:solidFill>
                  <a:srgbClr val="00642D"/>
                </a:solidFill>
              </a:rPr>
              <a:t>‘Function takes two integer parameters and returns an integer as the result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sz="1600" dirty="0" smtClean="0"/>
              <a:t>	</a:t>
            </a:r>
            <a:r>
              <a:rPr lang="en-US" sz="1600" b="1" dirty="0" smtClean="0">
                <a:solidFill>
                  <a:srgbClr val="FF0000"/>
                </a:solidFill>
              </a:rPr>
              <a:t>Private Function </a:t>
            </a:r>
            <a:r>
              <a:rPr lang="en-US" sz="1600" dirty="0" smtClean="0"/>
              <a:t>Add(</a:t>
            </a:r>
            <a:r>
              <a:rPr lang="en-US" sz="1600" dirty="0" err="1" smtClean="0"/>
              <a:t>ByVal</a:t>
            </a:r>
            <a:r>
              <a:rPr lang="en-US" sz="1600" dirty="0" smtClean="0"/>
              <a:t> </a:t>
            </a:r>
            <a:r>
              <a:rPr lang="en-US" sz="1600" dirty="0" err="1" smtClean="0"/>
              <a:t>intOne</a:t>
            </a:r>
            <a:r>
              <a:rPr lang="en-US" sz="1600" dirty="0" smtClean="0"/>
              <a:t> As Integer, </a:t>
            </a:r>
            <a:r>
              <a:rPr lang="en-US" sz="1600" dirty="0" err="1" smtClean="0"/>
              <a:t>ByVal</a:t>
            </a:r>
            <a:r>
              <a:rPr lang="en-US" sz="1600" dirty="0" smtClean="0"/>
              <a:t> </a:t>
            </a:r>
            <a:r>
              <a:rPr lang="en-US" sz="1600" dirty="0" err="1" smtClean="0"/>
              <a:t>intTwo</a:t>
            </a:r>
            <a:r>
              <a:rPr lang="en-US" sz="1600" dirty="0" smtClean="0"/>
              <a:t> As Integer) As Integer</a:t>
            </a:r>
            <a:endParaRPr lang="en-US" sz="1400" b="1" dirty="0" smtClean="0">
              <a:solidFill>
                <a:srgbClr val="00642D"/>
              </a:solidFill>
            </a:endParaRPr>
          </a:p>
          <a:p>
            <a:pPr>
              <a:buFontTx/>
              <a:buNone/>
            </a:pPr>
            <a:r>
              <a:rPr lang="en-US" sz="1600" dirty="0" smtClean="0"/>
              <a:t>		Dim </a:t>
            </a:r>
            <a:r>
              <a:rPr lang="en-US" sz="1600" dirty="0" err="1" smtClean="0"/>
              <a:t>intResult</a:t>
            </a:r>
            <a:r>
              <a:rPr lang="en-US" sz="1600" dirty="0" smtClean="0"/>
              <a:t> As Integer = 0</a:t>
            </a:r>
          </a:p>
          <a:p>
            <a:pPr>
              <a:buFontTx/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intResult</a:t>
            </a:r>
            <a:r>
              <a:rPr lang="en-US" sz="1600" dirty="0" smtClean="0"/>
              <a:t>= </a:t>
            </a:r>
            <a:r>
              <a:rPr lang="en-US" sz="1600" dirty="0" err="1" smtClean="0"/>
              <a:t>intOne</a:t>
            </a:r>
            <a:r>
              <a:rPr lang="en-US" sz="1600" dirty="0" smtClean="0"/>
              <a:t> + </a:t>
            </a:r>
            <a:r>
              <a:rPr lang="en-US" sz="1600" dirty="0" err="1" smtClean="0"/>
              <a:t>intTwo</a:t>
            </a:r>
            <a:endParaRPr lang="en-US" sz="1600" dirty="0" smtClean="0"/>
          </a:p>
          <a:p>
            <a:pPr>
              <a:buFontTx/>
              <a:buNone/>
            </a:pPr>
            <a:r>
              <a:rPr lang="en-US" sz="1600" dirty="0" smtClean="0"/>
              <a:t>		Return </a:t>
            </a:r>
            <a:r>
              <a:rPr lang="en-US" sz="1600" dirty="0" err="1" smtClean="0"/>
              <a:t>intResult</a:t>
            </a:r>
            <a:r>
              <a:rPr lang="en-US" sz="1600" dirty="0" smtClean="0"/>
              <a:t>  ‘</a:t>
            </a:r>
            <a:r>
              <a:rPr lang="en-US" sz="1400" b="1" dirty="0" smtClean="0">
                <a:solidFill>
                  <a:srgbClr val="00642D"/>
                </a:solidFill>
              </a:rPr>
              <a:t>pass the result out</a:t>
            </a:r>
          </a:p>
          <a:p>
            <a:pPr>
              <a:buFontTx/>
              <a:buNone/>
            </a:pPr>
            <a:r>
              <a:rPr lang="en-US" sz="1400" b="1" dirty="0" smtClean="0">
                <a:solidFill>
                  <a:srgbClr val="00642D"/>
                </a:solidFill>
              </a:rPr>
              <a:t>		‘</a:t>
            </a:r>
            <a:r>
              <a:rPr lang="en-US" sz="1400" b="1" dirty="0" err="1" smtClean="0">
                <a:solidFill>
                  <a:srgbClr val="00642D"/>
                </a:solidFill>
              </a:rPr>
              <a:t>intResult</a:t>
            </a:r>
            <a:r>
              <a:rPr lang="en-US" sz="1400" b="1" dirty="0" smtClean="0">
                <a:solidFill>
                  <a:srgbClr val="00642D"/>
                </a:solidFill>
              </a:rPr>
              <a:t> is unnecessary. The above three lines can be replaced by the 	‘following line</a:t>
            </a:r>
          </a:p>
          <a:p>
            <a:pPr>
              <a:buFontTx/>
              <a:buNone/>
            </a:pPr>
            <a:r>
              <a:rPr lang="en-US" sz="1400" b="1" dirty="0" smtClean="0">
                <a:solidFill>
                  <a:srgbClr val="00642D"/>
                </a:solidFill>
              </a:rPr>
              <a:t>		‘Return (</a:t>
            </a:r>
            <a:r>
              <a:rPr lang="en-US" sz="1400" b="1" dirty="0" err="1" smtClean="0">
                <a:solidFill>
                  <a:srgbClr val="00642D"/>
                </a:solidFill>
              </a:rPr>
              <a:t>intOne</a:t>
            </a:r>
            <a:r>
              <a:rPr lang="en-US" sz="1400" b="1" dirty="0" smtClean="0">
                <a:solidFill>
                  <a:srgbClr val="00642D"/>
                </a:solidFill>
              </a:rPr>
              <a:t> + </a:t>
            </a:r>
            <a:r>
              <a:rPr lang="en-US" sz="1400" b="1" dirty="0" err="1" smtClean="0">
                <a:solidFill>
                  <a:srgbClr val="00642D"/>
                </a:solidFill>
              </a:rPr>
              <a:t>intTwo</a:t>
            </a:r>
            <a:r>
              <a:rPr lang="en-US" sz="1400" b="1" dirty="0" smtClean="0">
                <a:solidFill>
                  <a:srgbClr val="00642D"/>
                </a:solidFill>
              </a:rPr>
              <a:t>) </a:t>
            </a:r>
          </a:p>
          <a:p>
            <a:pPr>
              <a:buFontTx/>
              <a:buNone/>
            </a:pPr>
            <a:r>
              <a:rPr lang="en-US" sz="1600" dirty="0" smtClean="0"/>
              <a:t>	</a:t>
            </a:r>
            <a:r>
              <a:rPr lang="en-US" sz="1600" b="1" dirty="0" smtClean="0">
                <a:solidFill>
                  <a:srgbClr val="FF0000"/>
                </a:solidFill>
              </a:rPr>
              <a:t>End Function</a:t>
            </a:r>
          </a:p>
          <a:p>
            <a:pPr lvl="1"/>
            <a:endParaRPr lang="en-US" sz="1600" dirty="0" smtClean="0"/>
          </a:p>
        </p:txBody>
      </p:sp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Function Procedures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371600" y="1189038"/>
            <a:ext cx="7772400" cy="5440362"/>
          </a:xfrm>
        </p:spPr>
        <p:txBody>
          <a:bodyPr/>
          <a:lstStyle/>
          <a:p>
            <a:pPr lvl="1"/>
            <a:r>
              <a:rPr lang="en-US" dirty="0" smtClean="0"/>
              <a:t>Each function can only return one value.</a:t>
            </a:r>
          </a:p>
          <a:p>
            <a:pPr lvl="1"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E.g</a:t>
            </a:r>
            <a:r>
              <a:rPr lang="en-US" sz="2000" dirty="0" smtClean="0"/>
              <a:t>, In the following code, although there are two return statements, only one return statement will be executed.</a:t>
            </a:r>
          </a:p>
          <a:p>
            <a:pPr lvl="2">
              <a:buFontTx/>
              <a:buNone/>
            </a:pPr>
            <a:r>
              <a:rPr lang="en-US" dirty="0" smtClean="0"/>
              <a:t>		</a:t>
            </a:r>
            <a:r>
              <a:rPr lang="en-US" sz="1600" dirty="0" smtClean="0"/>
              <a:t>If (a condition is true) Then</a:t>
            </a:r>
          </a:p>
          <a:p>
            <a:pPr lvl="2">
              <a:buFontTx/>
              <a:buNone/>
            </a:pPr>
            <a:r>
              <a:rPr lang="en-US" sz="1600" dirty="0" smtClean="0"/>
              <a:t>		    return True    </a:t>
            </a:r>
            <a:r>
              <a:rPr lang="en-US" sz="1600" dirty="0" smtClean="0">
                <a:solidFill>
                  <a:srgbClr val="00B050"/>
                </a:solidFill>
              </a:rPr>
              <a:t>‘return a </a:t>
            </a:r>
            <a:r>
              <a:rPr lang="en-US" sz="1600" dirty="0" err="1" smtClean="0">
                <a:solidFill>
                  <a:srgbClr val="00B050"/>
                </a:solidFill>
              </a:rPr>
              <a:t>boolean</a:t>
            </a:r>
            <a:r>
              <a:rPr lang="en-US" sz="1600" dirty="0" smtClean="0">
                <a:solidFill>
                  <a:srgbClr val="00B050"/>
                </a:solidFill>
              </a:rPr>
              <a:t> value</a:t>
            </a:r>
          </a:p>
          <a:p>
            <a:pPr lvl="2">
              <a:buFontTx/>
              <a:buNone/>
            </a:pPr>
            <a:r>
              <a:rPr lang="en-US" sz="1600" dirty="0" smtClean="0"/>
              <a:t>		Else</a:t>
            </a:r>
          </a:p>
          <a:p>
            <a:pPr lvl="2">
              <a:buFontTx/>
              <a:buNone/>
            </a:pPr>
            <a:r>
              <a:rPr lang="en-US" sz="1600" dirty="0" smtClean="0"/>
              <a:t>		    return False</a:t>
            </a:r>
          </a:p>
          <a:p>
            <a:pPr lvl="2">
              <a:buFontTx/>
              <a:buNone/>
            </a:pPr>
            <a:r>
              <a:rPr lang="en-US" sz="1600" dirty="0" smtClean="0"/>
              <a:t>		End If</a:t>
            </a:r>
          </a:p>
          <a:p>
            <a:pPr lvl="1"/>
            <a:r>
              <a:rPr lang="en-US" dirty="0" smtClean="0"/>
              <a:t>Boolean data type revisit –</a:t>
            </a:r>
          </a:p>
          <a:p>
            <a:pPr lvl="1">
              <a:buFontTx/>
              <a:buNone/>
            </a:pPr>
            <a:r>
              <a:rPr lang="en-US" dirty="0" smtClean="0"/>
              <a:t>	</a:t>
            </a:r>
            <a:r>
              <a:rPr lang="en-US" sz="2000" dirty="0" smtClean="0"/>
              <a:t>A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 variable only has two values, True or False. It is often used to indicate a situation is true or false. E.g. </a:t>
            </a:r>
          </a:p>
          <a:p>
            <a:pPr>
              <a:buFontTx/>
              <a:buNone/>
            </a:pPr>
            <a:r>
              <a:rPr lang="en-US" sz="1600" dirty="0" smtClean="0"/>
              <a:t>			Dim </a:t>
            </a:r>
            <a:r>
              <a:rPr lang="en-US" sz="1600" dirty="0" err="1" smtClean="0"/>
              <a:t>blnPass</a:t>
            </a:r>
            <a:r>
              <a:rPr lang="en-US" sz="1600" dirty="0" smtClean="0"/>
              <a:t> As Boolean</a:t>
            </a:r>
          </a:p>
          <a:p>
            <a:pPr>
              <a:buFontTx/>
              <a:buNone/>
            </a:pPr>
            <a:r>
              <a:rPr lang="en-US" sz="1600" dirty="0" smtClean="0"/>
              <a:t>			If (</a:t>
            </a:r>
            <a:r>
              <a:rPr lang="en-US" sz="1600" dirty="0" err="1" smtClean="0"/>
              <a:t>intScore</a:t>
            </a:r>
            <a:r>
              <a:rPr lang="en-US" sz="1600" dirty="0" smtClean="0"/>
              <a:t> &gt;=60) Then</a:t>
            </a:r>
          </a:p>
          <a:p>
            <a:pPr>
              <a:buFontTx/>
              <a:buNone/>
            </a:pPr>
            <a:r>
              <a:rPr lang="en-US" sz="1600" dirty="0" smtClean="0"/>
              <a:t>		         		</a:t>
            </a:r>
            <a:r>
              <a:rPr lang="en-US" sz="1600" dirty="0" err="1" smtClean="0"/>
              <a:t>blnPass</a:t>
            </a:r>
            <a:r>
              <a:rPr lang="en-US" sz="1600" dirty="0" smtClean="0"/>
              <a:t> = True</a:t>
            </a:r>
          </a:p>
          <a:p>
            <a:pPr>
              <a:buFontTx/>
              <a:buNone/>
            </a:pPr>
            <a:r>
              <a:rPr lang="en-US" sz="1600" dirty="0" smtClean="0"/>
              <a:t>			Else </a:t>
            </a:r>
            <a:r>
              <a:rPr lang="en-US" sz="1600" dirty="0" err="1" smtClean="0"/>
              <a:t>blnPass</a:t>
            </a:r>
            <a:r>
              <a:rPr lang="en-US" sz="1600" dirty="0" smtClean="0"/>
              <a:t> = False</a:t>
            </a:r>
          </a:p>
        </p:txBody>
      </p:sp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Doctors presentation sample with media">
  <a:themeElements>
    <a:clrScheme name="Patient Health Education Seminar-Template--KH-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tient Health Education Seminar-Template--KH-copyedit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ient Health Education Seminar-Template--KH-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Doctors presentation sample with media</Template>
  <TotalTime>780</TotalTime>
  <Words>283</Words>
  <Application>Microsoft Office PowerPoint</Application>
  <PresentationFormat>On-screen Show (4:3)</PresentationFormat>
  <Paragraphs>97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Doctors presentation sample with media</vt:lpstr>
      <vt:lpstr>6c – Function Procedures</vt:lpstr>
      <vt:lpstr>Function Procedures</vt:lpstr>
      <vt:lpstr>Procedures</vt:lpstr>
      <vt:lpstr>Function Procedures</vt:lpstr>
      <vt:lpstr>Function Procedures</vt:lpstr>
      <vt:lpstr>Function Procedures</vt:lpstr>
    </vt:vector>
  </TitlesOfParts>
  <Company>IUPUI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VB.NET Programming ٠Introduction٠</dc:title>
  <dc:creator>linglu</dc:creator>
  <cp:lastModifiedBy>Owner</cp:lastModifiedBy>
  <cp:revision>144</cp:revision>
  <dcterms:created xsi:type="dcterms:W3CDTF">2008-08-20T02:37:49Z</dcterms:created>
  <dcterms:modified xsi:type="dcterms:W3CDTF">2009-05-06T18:34:38Z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TC011628171033</vt:lpwstr>
  </property>
</Properties>
</file>