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57" r:id="rId2"/>
    <p:sldId id="269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9" autoAdjust="0"/>
    <p:restoredTop sz="94512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6d – Built-in Procedures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dirty="0" smtClean="0"/>
              <a:t>  					</a:t>
            </a:r>
            <a:r>
              <a:rPr lang="en-US" sz="2400" dirty="0" err="1" smtClean="0"/>
              <a:t>Lingma</a:t>
            </a:r>
            <a:r>
              <a:rPr lang="en-US" sz="2400" smtClean="0"/>
              <a:t>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Built-in Procedures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0C719B-7DBC-41DB-A2C4-E1F59F111E8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334000"/>
          </a:xfrm>
        </p:spPr>
        <p:txBody>
          <a:bodyPr/>
          <a:lstStyle/>
          <a:p>
            <a:r>
              <a:rPr lang="en-US" dirty="0" smtClean="0"/>
              <a:t>Procedure definition is already provided to the programmer in the class library. Programmer only needs to know how to call the procedure.</a:t>
            </a:r>
          </a:p>
          <a:p>
            <a:r>
              <a:rPr lang="en-US" dirty="0" smtClean="0"/>
              <a:t>E.g. 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lstOutput.Item.Clear</a:t>
            </a:r>
            <a:r>
              <a:rPr lang="en-US" dirty="0" smtClean="0"/>
              <a:t>()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Cint</a:t>
            </a:r>
            <a:r>
              <a:rPr lang="en-US" dirty="0" smtClean="0"/>
              <a:t>(</a:t>
            </a:r>
            <a:r>
              <a:rPr lang="en-US" dirty="0" err="1" smtClean="0"/>
              <a:t>txtInput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	Val(</a:t>
            </a:r>
            <a:r>
              <a:rPr lang="en-US" dirty="0" err="1" smtClean="0"/>
              <a:t>txtFirst.Text</a:t>
            </a:r>
            <a:r>
              <a:rPr lang="en-US" dirty="0" smtClean="0"/>
              <a:t>)</a:t>
            </a:r>
            <a:endParaRPr lang="en-US" dirty="0" smtClean="0">
              <a:solidFill>
                <a:srgbClr val="00642D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String Functions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0C719B-7DBC-41DB-A2C4-E1F59F111E8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334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CStr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value</a:t>
            </a:r>
            <a:r>
              <a:rPr lang="en-US" dirty="0" err="1" smtClean="0">
                <a:solidFill>
                  <a:srgbClr val="FF0000"/>
                </a:solidFill>
              </a:rPr>
              <a:t>)</a:t>
            </a:r>
            <a:r>
              <a:rPr lang="en-US" dirty="0" err="1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Convert </a:t>
            </a:r>
            <a:r>
              <a:rPr lang="en-US" dirty="0" smtClean="0">
                <a:solidFill>
                  <a:srgbClr val="002060"/>
                </a:solidFill>
              </a:rPr>
              <a:t>a numeric value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String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Len(</a:t>
            </a:r>
            <a:r>
              <a:rPr lang="en-US" dirty="0" smtClean="0">
                <a:solidFill>
                  <a:srgbClr val="002060"/>
                </a:solidFill>
              </a:rPr>
              <a:t>string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 smtClean="0"/>
              <a:t>get string length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LCase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string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 smtClean="0"/>
              <a:t>change to lower case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Ucase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string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 smtClean="0"/>
              <a:t>change to upper case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Mid(</a:t>
            </a:r>
            <a:r>
              <a:rPr lang="en-US" dirty="0" err="1" smtClean="0">
                <a:solidFill>
                  <a:srgbClr val="002060"/>
                </a:solidFill>
              </a:rPr>
              <a:t>string,n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get the substring starting from 		        nth position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</a:t>
            </a:r>
            <a:endParaRPr lang="en-US" sz="2400" dirty="0" smtClean="0">
              <a:solidFill>
                <a:srgbClr val="00642D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Math Functions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0C719B-7DBC-41DB-A2C4-E1F59F111E8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334000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Math.Sqrt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solidFill>
                  <a:srgbClr val="000099"/>
                </a:solidFill>
              </a:rPr>
              <a:t>n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get the square root of n</a:t>
            </a:r>
          </a:p>
          <a:p>
            <a:pPr>
              <a:buFontTx/>
              <a:buNone/>
            </a:pPr>
            <a:r>
              <a:rPr lang="en-US" sz="3200" dirty="0" smtClean="0"/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Math.Max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solidFill>
                  <a:srgbClr val="000099"/>
                </a:solidFill>
              </a:rPr>
              <a:t>x, y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Find the larger value of x and y</a:t>
            </a:r>
          </a:p>
          <a:p>
            <a:pPr>
              <a:buFontTx/>
              <a:buNone/>
            </a:pPr>
            <a:r>
              <a:rPr lang="en-US" sz="3200" dirty="0" smtClean="0"/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Math.Min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000099"/>
                </a:solidFill>
              </a:rPr>
              <a:t>x,y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Find the smaller value of x and y</a:t>
            </a:r>
          </a:p>
          <a:p>
            <a:pPr>
              <a:buFontTx/>
              <a:buNone/>
            </a:pPr>
            <a:r>
              <a:rPr lang="en-US" sz="3200" dirty="0" smtClean="0"/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Math.Round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solidFill>
                  <a:srgbClr val="000099"/>
                </a:solidFill>
              </a:rPr>
              <a:t>x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Round the x</a:t>
            </a:r>
          </a:p>
          <a:p>
            <a:pPr>
              <a:buFontTx/>
              <a:buNone/>
            </a:pPr>
            <a:r>
              <a:rPr lang="en-US" sz="3200" dirty="0" smtClean="0"/>
              <a:t>	</a:t>
            </a:r>
            <a:r>
              <a:rPr lang="en-US" sz="3200" dirty="0" err="1" smtClean="0">
                <a:solidFill>
                  <a:srgbClr val="000099"/>
                </a:solidFill>
              </a:rPr>
              <a:t>x</a:t>
            </a:r>
            <a:r>
              <a:rPr lang="en-US" sz="3200" dirty="0" err="1" smtClean="0">
                <a:solidFill>
                  <a:srgbClr val="FF0000"/>
                </a:solidFill>
              </a:rPr>
              <a:t>^</a:t>
            </a:r>
            <a:r>
              <a:rPr lang="en-US" sz="3200" dirty="0" err="1" smtClean="0">
                <a:solidFill>
                  <a:srgbClr val="000099"/>
                </a:solidFill>
              </a:rPr>
              <a:t>y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get the x to the </a:t>
            </a:r>
            <a:r>
              <a:rPr lang="en-US" dirty="0" err="1" smtClean="0">
                <a:solidFill>
                  <a:srgbClr val="002060"/>
                </a:solidFill>
              </a:rPr>
              <a:t>yth</a:t>
            </a:r>
            <a:r>
              <a:rPr lang="en-US" dirty="0" smtClean="0">
                <a:solidFill>
                  <a:srgbClr val="002060"/>
                </a:solidFill>
              </a:rPr>
              <a:t> power</a:t>
            </a:r>
          </a:p>
          <a:p>
            <a:pPr>
              <a:buFontTx/>
              <a:buNone/>
            </a:pPr>
            <a:r>
              <a:rPr lang="en-US" sz="3200" dirty="0" smtClean="0">
                <a:solidFill>
                  <a:srgbClr val="00642D"/>
                </a:solidFill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</a:rPr>
              <a:t>random.Next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solidFill>
                  <a:srgbClr val="000099"/>
                </a:solidFill>
              </a:rPr>
              <a:t>x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generate a random number smaller than x</a:t>
            </a:r>
          </a:p>
          <a:p>
            <a:pPr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707</TotalTime>
  <Words>70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Doctors presentation sample with media</vt:lpstr>
      <vt:lpstr>6d – Built-in Procedures</vt:lpstr>
      <vt:lpstr>Built-in Procedures</vt:lpstr>
      <vt:lpstr>String Functions</vt:lpstr>
      <vt:lpstr>Math Functions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130</cp:revision>
  <dcterms:created xsi:type="dcterms:W3CDTF">2008-08-20T02:37:49Z</dcterms:created>
  <dcterms:modified xsi:type="dcterms:W3CDTF">2009-05-06T19:34:15Z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