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7"/>
  </p:notesMasterIdLst>
  <p:handoutMasterIdLst>
    <p:handoutMasterId r:id="rId18"/>
  </p:handoutMasterIdLst>
  <p:sldIdLst>
    <p:sldId id="257" r:id="rId2"/>
    <p:sldId id="258" r:id="rId3"/>
    <p:sldId id="259" r:id="rId4"/>
    <p:sldId id="260" r:id="rId5"/>
    <p:sldId id="261" r:id="rId6"/>
    <p:sldId id="262" r:id="rId7"/>
    <p:sldId id="268" r:id="rId8"/>
    <p:sldId id="263" r:id="rId9"/>
    <p:sldId id="264" r:id="rId10"/>
    <p:sldId id="265" r:id="rId11"/>
    <p:sldId id="266" r:id="rId12"/>
    <p:sldId id="267" r:id="rId13"/>
    <p:sldId id="269" r:id="rId14"/>
    <p:sldId id="270" r:id="rId15"/>
    <p:sldId id="271"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59" autoAdjust="0"/>
    <p:restoredTop sz="94512" autoAdjust="0"/>
  </p:normalViewPr>
  <p:slideViewPr>
    <p:cSldViewPr>
      <p:cViewPr varScale="1">
        <p:scale>
          <a:sx n="74" d="100"/>
          <a:sy n="74" d="100"/>
        </p:scale>
        <p:origin x="-105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r>
              <a:rPr lang="en-US"/>
              <a:t>Presentation Information</a:t>
            </a:r>
          </a:p>
        </p:txBody>
      </p:sp>
      <p:sp>
        <p:nvSpPr>
          <p:cNvPr id="358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58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r>
              <a:rPr lang="en-US"/>
              <a:t>CONFIDENTIAL</a:t>
            </a:r>
          </a:p>
        </p:txBody>
      </p:sp>
      <p:sp>
        <p:nvSpPr>
          <p:cNvPr id="358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575AD684-2643-4A7A-BEC4-0D8E1E50229B}"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r>
              <a:rPr lang="en-US"/>
              <a:t>Presentation Information</a:t>
            </a:r>
          </a:p>
        </p:txBody>
      </p:sp>
      <p:sp>
        <p:nvSpPr>
          <p:cNvPr id="266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r>
              <a:rPr lang="en-US"/>
              <a:t>CONFIDENTIAL</a:t>
            </a:r>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520CDFD-4E49-4E85-A478-514C44FD9270}"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pPr>
              <a:defRPr/>
            </a:pPr>
            <a:fld id="{C520CDFD-4E49-4E85-A478-514C44FD9270}" type="slidenum">
              <a:rPr lang="en-US" smtClean="0"/>
              <a:pPr>
                <a:defRPr/>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pPr>
              <a:defRPr/>
            </a:pPr>
            <a:fld id="{C520CDFD-4E49-4E85-A478-514C44FD9270}" type="slidenum">
              <a:rPr lang="en-US" smtClean="0"/>
              <a:pPr>
                <a:defRPr/>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t>
            </a:r>
          </a:p>
          <a:p>
            <a:endParaRPr lang="en-US" dirty="0"/>
          </a:p>
        </p:txBody>
      </p:sp>
      <p:sp>
        <p:nvSpPr>
          <p:cNvPr id="4" name="Slide Number Placeholder 3"/>
          <p:cNvSpPr>
            <a:spLocks noGrp="1"/>
          </p:cNvSpPr>
          <p:nvPr>
            <p:ph type="sldNum" sz="quarter" idx="10"/>
          </p:nvPr>
        </p:nvSpPr>
        <p:spPr/>
        <p:txBody>
          <a:bodyPr/>
          <a:lstStyle/>
          <a:p>
            <a:pPr>
              <a:defRPr/>
            </a:pPr>
            <a:fld id="{C520CDFD-4E49-4E85-A478-514C44FD9270}" type="slidenum">
              <a:rPr lang="en-US" smtClean="0"/>
              <a:pPr>
                <a:defRPr/>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pPr>
              <a:defRPr/>
            </a:pPr>
            <a:fld id="{C520CDFD-4E49-4E85-A478-514C44FD9270}" type="slidenum">
              <a:rPr lang="en-US" smtClean="0"/>
              <a:pPr>
                <a:defRPr/>
              </a:pPr>
              <a:t>14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pPr>
              <a:defRPr/>
            </a:pPr>
            <a:fld id="{C520CDFD-4E49-4E85-A478-514C44FD9270}" type="slidenum">
              <a:rPr lang="en-US" smtClean="0"/>
              <a:pPr>
                <a:defRPr/>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j0315447"/>
          <p:cNvPicPr>
            <a:picLocks noChangeAspect="1" noChangeArrowheads="1"/>
          </p:cNvPicPr>
          <p:nvPr/>
        </p:nvPicPr>
        <p:blipFill>
          <a:blip r:embed="rId2">
            <a:lum bright="40000" contrast="-20000"/>
            <a:grayscl/>
          </a:blip>
          <a:srcRect/>
          <a:stretch>
            <a:fillRect/>
          </a:stretch>
        </p:blipFill>
        <p:spPr bwMode="auto">
          <a:xfrm>
            <a:off x="0" y="0"/>
            <a:ext cx="9144000" cy="6858000"/>
          </a:xfrm>
          <a:prstGeom prst="rect">
            <a:avLst/>
          </a:prstGeom>
          <a:noFill/>
          <a:ln w="9525">
            <a:noFill/>
            <a:miter lim="800000"/>
            <a:headEnd/>
            <a:tailEnd/>
          </a:ln>
        </p:spPr>
      </p:pic>
      <p:sp>
        <p:nvSpPr>
          <p:cNvPr id="5" name="Rectangle 11"/>
          <p:cNvSpPr>
            <a:spLocks noChangeArrowheads="1"/>
          </p:cNvSpPr>
          <p:nvPr/>
        </p:nvSpPr>
        <p:spPr bwMode="auto">
          <a:xfrm>
            <a:off x="609600" y="533400"/>
            <a:ext cx="8001000" cy="5791200"/>
          </a:xfrm>
          <a:prstGeom prst="rect">
            <a:avLst/>
          </a:prstGeom>
          <a:gradFill rotWithShape="1">
            <a:gsLst>
              <a:gs pos="0">
                <a:schemeClr val="bg1">
                  <a:alpha val="39999"/>
                </a:schemeClr>
              </a:gs>
              <a:gs pos="100000">
                <a:schemeClr val="bg1">
                  <a:alpha val="39999"/>
                </a:schemeClr>
              </a:gs>
            </a:gsLst>
            <a:lin ang="5400000" scaled="1"/>
          </a:gradFill>
          <a:ln w="9525">
            <a:noFill/>
            <a:miter lim="800000"/>
            <a:headEnd/>
            <a:tailEnd/>
          </a:ln>
          <a:effectLst/>
        </p:spPr>
        <p:txBody>
          <a:bodyPr wrap="none" anchor="ctr"/>
          <a:lstStyle/>
          <a:p>
            <a:pPr>
              <a:defRPr/>
            </a:pPr>
            <a:endParaRPr lang="en-US"/>
          </a:p>
        </p:txBody>
      </p:sp>
      <p:sp>
        <p:nvSpPr>
          <p:cNvPr id="6" name="Text Box 8"/>
          <p:cNvSpPr txBox="1">
            <a:spLocks noChangeArrowheads="1"/>
          </p:cNvSpPr>
          <p:nvPr/>
        </p:nvSpPr>
        <p:spPr bwMode="auto">
          <a:xfrm>
            <a:off x="723900" y="730250"/>
            <a:ext cx="7696200" cy="641350"/>
          </a:xfrm>
          <a:prstGeom prst="rect">
            <a:avLst/>
          </a:prstGeom>
          <a:noFill/>
          <a:ln w="9525">
            <a:noFill/>
            <a:miter lim="800000"/>
            <a:headEnd/>
            <a:tailEnd/>
          </a:ln>
          <a:effectLst/>
        </p:spPr>
        <p:txBody>
          <a:bodyPr>
            <a:spAutoFit/>
          </a:bodyPr>
          <a:lstStyle/>
          <a:p>
            <a:pPr algn="ctr">
              <a:spcBef>
                <a:spcPct val="50000"/>
              </a:spcBef>
              <a:defRPr/>
            </a:pPr>
            <a:r>
              <a:rPr lang="en-US" sz="3600" b="1"/>
              <a:t>Humongous Insurance</a:t>
            </a:r>
          </a:p>
        </p:txBody>
      </p:sp>
      <p:sp>
        <p:nvSpPr>
          <p:cNvPr id="34819" name="Rectangle 3"/>
          <p:cNvSpPr>
            <a:spLocks noGrp="1" noChangeArrowheads="1"/>
          </p:cNvSpPr>
          <p:nvPr>
            <p:ph type="ctrTitle"/>
          </p:nvPr>
        </p:nvSpPr>
        <p:spPr>
          <a:xfrm>
            <a:off x="685800" y="1828800"/>
            <a:ext cx="7772400" cy="1470025"/>
          </a:xfrm>
        </p:spPr>
        <p:txBody>
          <a:bodyPr/>
          <a:lstStyle>
            <a:lvl1pPr>
              <a:defRPr/>
            </a:lvl1pPr>
          </a:lstStyle>
          <a:p>
            <a:r>
              <a:rPr lang="en-US" smtClean="0"/>
              <a:t>Click to edit Master title style</a:t>
            </a:r>
            <a:endParaRPr lang="en-US"/>
          </a:p>
        </p:txBody>
      </p:sp>
      <p:sp>
        <p:nvSpPr>
          <p:cNvPr id="34820" name="Rectangle 4"/>
          <p:cNvSpPr>
            <a:spLocks noGrp="1" noChangeArrowheads="1"/>
          </p:cNvSpPr>
          <p:nvPr>
            <p:ph type="subTitle" idx="1"/>
          </p:nvPr>
        </p:nvSpPr>
        <p:spPr>
          <a:xfrm>
            <a:off x="1371600" y="3429000"/>
            <a:ext cx="6400800" cy="1752600"/>
          </a:xfrm>
        </p:spPr>
        <p:txBody>
          <a:bodyPr/>
          <a:lstStyle>
            <a:lvl1pPr marL="0" indent="0" algn="ctr">
              <a:buFontTx/>
              <a:buNone/>
              <a:defRPr/>
            </a:lvl1pPr>
          </a:lstStyle>
          <a:p>
            <a:r>
              <a:rPr lang="en-US" smtClean="0"/>
              <a:t>Click to edit Master subtitle style</a:t>
            </a:r>
            <a:endParaRPr lang="en-US"/>
          </a:p>
        </p:txBody>
      </p:sp>
    </p:spTree>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5" name="Rectangle 5"/>
          <p:cNvSpPr>
            <a:spLocks noGrp="1" noChangeArrowheads="1"/>
          </p:cNvSpPr>
          <p:nvPr>
            <p:ph type="sldNum" sz="quarter" idx="11"/>
          </p:nvPr>
        </p:nvSpPr>
        <p:spPr>
          <a:ln/>
        </p:spPr>
        <p:txBody>
          <a:bodyPr/>
          <a:lstStyle>
            <a:lvl1pPr>
              <a:defRPr/>
            </a:lvl1pPr>
          </a:lstStyle>
          <a:p>
            <a:pPr>
              <a:defRPr/>
            </a:pPr>
            <a:fld id="{3C5CAE5B-D2D5-4E20-9B44-80285E2DB2F9}" type="slidenum">
              <a:rPr lang="en-US"/>
              <a:pPr>
                <a:defRPr/>
              </a:pPr>
              <a:t>‹#›</a:t>
            </a:fld>
            <a:endParaRPr lang="en-US"/>
          </a:p>
        </p:txBody>
      </p:sp>
    </p:spTree>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8"/>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274638"/>
            <a:ext cx="53340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5" name="Rectangle 5"/>
          <p:cNvSpPr>
            <a:spLocks noGrp="1" noChangeArrowheads="1"/>
          </p:cNvSpPr>
          <p:nvPr>
            <p:ph type="sldNum" sz="quarter" idx="11"/>
          </p:nvPr>
        </p:nvSpPr>
        <p:spPr>
          <a:ln/>
        </p:spPr>
        <p:txBody>
          <a:bodyPr/>
          <a:lstStyle>
            <a:lvl1pPr>
              <a:defRPr/>
            </a:lvl1pPr>
          </a:lstStyle>
          <a:p>
            <a:pPr>
              <a:defRPr/>
            </a:pPr>
            <a:fld id="{B13038E5-7170-47AB-9E98-536A4074CB83}" type="slidenum">
              <a:rPr lang="en-US"/>
              <a:pPr>
                <a:defRPr/>
              </a:pPr>
              <a:t>‹#›</a:t>
            </a:fld>
            <a:endParaRPr lang="en-US"/>
          </a:p>
        </p:txBody>
      </p:sp>
    </p:spTree>
  </p:cSld>
  <p:clrMapOvr>
    <a:masterClrMapping/>
  </p:clrMapOvr>
  <p:transition spd="slow">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68580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1371600" y="1600200"/>
            <a:ext cx="7315200" cy="4525963"/>
          </a:xfrm>
        </p:spPr>
        <p:txBody>
          <a:bodyPr/>
          <a:lstStyle/>
          <a:p>
            <a:pPr lvl="0"/>
            <a:r>
              <a:rPr lang="en-US" noProof="0" smtClean="0"/>
              <a:t>Click icon to add SmartArt graphic</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5" name="Rectangle 5"/>
          <p:cNvSpPr>
            <a:spLocks noGrp="1" noChangeArrowheads="1"/>
          </p:cNvSpPr>
          <p:nvPr>
            <p:ph type="sldNum" sz="quarter" idx="11"/>
          </p:nvPr>
        </p:nvSpPr>
        <p:spPr>
          <a:ln/>
        </p:spPr>
        <p:txBody>
          <a:bodyPr/>
          <a:lstStyle>
            <a:lvl1pPr>
              <a:defRPr/>
            </a:lvl1pPr>
          </a:lstStyle>
          <a:p>
            <a:pPr>
              <a:defRPr/>
            </a:pPr>
            <a:fld id="{24950FD9-3D0C-4E07-B663-67DC170AB17F}" type="slidenum">
              <a:rPr lang="en-US"/>
              <a:pPr>
                <a:defRPr/>
              </a:pPr>
              <a:t>‹#›</a:t>
            </a:fld>
            <a:endParaRPr lang="en-US"/>
          </a:p>
        </p:txBody>
      </p:sp>
    </p:spTree>
  </p:cSld>
  <p:clrMapOvr>
    <a:masterClrMapping/>
  </p:clrMapOvr>
  <p:transition spd="slow">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6858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1600" y="1600200"/>
            <a:ext cx="35814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05400" y="1600200"/>
            <a:ext cx="35814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05400" y="3938588"/>
            <a:ext cx="35814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7" name="Rectangle 5"/>
          <p:cNvSpPr>
            <a:spLocks noGrp="1" noChangeArrowheads="1"/>
          </p:cNvSpPr>
          <p:nvPr>
            <p:ph type="sldNum" sz="quarter" idx="11"/>
          </p:nvPr>
        </p:nvSpPr>
        <p:spPr>
          <a:ln/>
        </p:spPr>
        <p:txBody>
          <a:bodyPr/>
          <a:lstStyle>
            <a:lvl1pPr>
              <a:defRPr/>
            </a:lvl1pPr>
          </a:lstStyle>
          <a:p>
            <a:pPr>
              <a:defRPr/>
            </a:pPr>
            <a:fld id="{DE2AFDCF-39F0-4BEF-8002-324B600CD4C8}" type="slidenum">
              <a:rPr lang="en-US"/>
              <a:pPr>
                <a:defRPr/>
              </a:pPr>
              <a:t>‹#›</a:t>
            </a:fld>
            <a:endParaRPr lang="en-US"/>
          </a:p>
        </p:txBody>
      </p:sp>
    </p:spTree>
  </p:cSld>
  <p:clrMapOvr>
    <a:masterClrMapping/>
  </p:clrMapOvr>
  <p:transition spd="slow">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6858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1600" y="1600200"/>
            <a:ext cx="35814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5105400" y="1600200"/>
            <a:ext cx="3581400" cy="4525963"/>
          </a:xfrm>
        </p:spPr>
        <p:txBody>
          <a:bodyPr/>
          <a:lstStyle/>
          <a:p>
            <a:pPr lvl="0"/>
            <a:r>
              <a:rPr lang="en-US" noProof="0" smtClean="0"/>
              <a:t>Click icon to add media</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6" name="Rectangle 5"/>
          <p:cNvSpPr>
            <a:spLocks noGrp="1" noChangeArrowheads="1"/>
          </p:cNvSpPr>
          <p:nvPr>
            <p:ph type="sldNum" sz="quarter" idx="11"/>
          </p:nvPr>
        </p:nvSpPr>
        <p:spPr>
          <a:ln/>
        </p:spPr>
        <p:txBody>
          <a:bodyPr/>
          <a:lstStyle>
            <a:lvl1pPr>
              <a:defRPr/>
            </a:lvl1pPr>
          </a:lstStyle>
          <a:p>
            <a:pPr>
              <a:defRPr/>
            </a:pPr>
            <a:fld id="{F94849EF-6F9F-4987-BC35-C7BDA976DE84}" type="slidenum">
              <a:rPr lang="en-US"/>
              <a:pPr>
                <a:defRPr/>
              </a:pPr>
              <a:t>‹#›</a:t>
            </a:fld>
            <a:endParaRPr lang="en-US"/>
          </a:p>
        </p:txBody>
      </p:sp>
    </p:spTree>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5" name="Rectangle 5"/>
          <p:cNvSpPr>
            <a:spLocks noGrp="1" noChangeArrowheads="1"/>
          </p:cNvSpPr>
          <p:nvPr>
            <p:ph type="sldNum" sz="quarter" idx="11"/>
          </p:nvPr>
        </p:nvSpPr>
        <p:spPr>
          <a:ln/>
        </p:spPr>
        <p:txBody>
          <a:bodyPr/>
          <a:lstStyle>
            <a:lvl1pPr>
              <a:defRPr/>
            </a:lvl1pPr>
          </a:lstStyle>
          <a:p>
            <a:pPr>
              <a:defRPr/>
            </a:pPr>
            <a:fld id="{C5A04073-96C9-42C1-998C-CF38392FC518}" type="slidenum">
              <a:rPr lang="en-US"/>
              <a:pPr>
                <a:defRPr/>
              </a:pPr>
              <a:t>‹#›</a:t>
            </a:fld>
            <a:endParaRPr lang="en-US"/>
          </a:p>
        </p:txBody>
      </p:sp>
    </p:spTree>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5" name="Rectangle 5"/>
          <p:cNvSpPr>
            <a:spLocks noGrp="1" noChangeArrowheads="1"/>
          </p:cNvSpPr>
          <p:nvPr>
            <p:ph type="sldNum" sz="quarter" idx="11"/>
          </p:nvPr>
        </p:nvSpPr>
        <p:spPr>
          <a:ln/>
        </p:spPr>
        <p:txBody>
          <a:bodyPr/>
          <a:lstStyle>
            <a:lvl1pPr>
              <a:defRPr/>
            </a:lvl1pPr>
          </a:lstStyle>
          <a:p>
            <a:pPr>
              <a:defRPr/>
            </a:pPr>
            <a:fld id="{FB83CD26-459A-4DAC-9B6B-F13FE59D7D5B}" type="slidenum">
              <a:rPr lang="en-US"/>
              <a:pPr>
                <a:defRPr/>
              </a:pPr>
              <a:t>‹#›</a:t>
            </a:fld>
            <a:endParaRPr lang="en-US"/>
          </a:p>
        </p:txBody>
      </p:sp>
    </p:spTree>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6" name="Rectangle 5"/>
          <p:cNvSpPr>
            <a:spLocks noGrp="1" noChangeArrowheads="1"/>
          </p:cNvSpPr>
          <p:nvPr>
            <p:ph type="sldNum" sz="quarter" idx="11"/>
          </p:nvPr>
        </p:nvSpPr>
        <p:spPr>
          <a:ln/>
        </p:spPr>
        <p:txBody>
          <a:bodyPr/>
          <a:lstStyle>
            <a:lvl1pPr>
              <a:defRPr/>
            </a:lvl1pPr>
          </a:lstStyle>
          <a:p>
            <a:pPr>
              <a:defRPr/>
            </a:pPr>
            <a:fld id="{1DEB974C-1314-48A2-983E-42C9CBC266EF}" type="slidenum">
              <a:rPr lang="en-US"/>
              <a:pPr>
                <a:defRPr/>
              </a:pPr>
              <a:t>‹#›</a:t>
            </a:fld>
            <a:endParaRPr lang="en-US"/>
          </a:p>
        </p:txBody>
      </p:sp>
    </p:spTree>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8" name="Rectangle 5"/>
          <p:cNvSpPr>
            <a:spLocks noGrp="1" noChangeArrowheads="1"/>
          </p:cNvSpPr>
          <p:nvPr>
            <p:ph type="sldNum" sz="quarter" idx="11"/>
          </p:nvPr>
        </p:nvSpPr>
        <p:spPr>
          <a:ln/>
        </p:spPr>
        <p:txBody>
          <a:bodyPr/>
          <a:lstStyle>
            <a:lvl1pPr>
              <a:defRPr/>
            </a:lvl1pPr>
          </a:lstStyle>
          <a:p>
            <a:pPr>
              <a:defRPr/>
            </a:pPr>
            <a:fld id="{6C8403CF-4258-4F48-9C84-66EF9435448B}" type="slidenum">
              <a:rPr lang="en-US"/>
              <a:pPr>
                <a:defRPr/>
              </a:pPr>
              <a:t>‹#›</a:t>
            </a:fld>
            <a:endParaRPr lang="en-US"/>
          </a:p>
        </p:txBody>
      </p:sp>
    </p:spTree>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4" name="Rectangle 5"/>
          <p:cNvSpPr>
            <a:spLocks noGrp="1" noChangeArrowheads="1"/>
          </p:cNvSpPr>
          <p:nvPr>
            <p:ph type="sldNum" sz="quarter" idx="11"/>
          </p:nvPr>
        </p:nvSpPr>
        <p:spPr>
          <a:ln/>
        </p:spPr>
        <p:txBody>
          <a:bodyPr/>
          <a:lstStyle>
            <a:lvl1pPr>
              <a:defRPr/>
            </a:lvl1pPr>
          </a:lstStyle>
          <a:p>
            <a:pPr>
              <a:defRPr/>
            </a:pPr>
            <a:fld id="{79CA9438-E358-4549-93FD-25A9D0EC0BA9}" type="slidenum">
              <a:rPr lang="en-US"/>
              <a:pPr>
                <a:defRPr/>
              </a:pPr>
              <a:t>‹#›</a:t>
            </a:fld>
            <a:endParaRPr lang="en-US"/>
          </a:p>
        </p:txBody>
      </p:sp>
    </p:spTree>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3" name="Rectangle 5"/>
          <p:cNvSpPr>
            <a:spLocks noGrp="1" noChangeArrowheads="1"/>
          </p:cNvSpPr>
          <p:nvPr>
            <p:ph type="sldNum" sz="quarter" idx="11"/>
          </p:nvPr>
        </p:nvSpPr>
        <p:spPr>
          <a:ln/>
        </p:spPr>
        <p:txBody>
          <a:bodyPr/>
          <a:lstStyle>
            <a:lvl1pPr>
              <a:defRPr/>
            </a:lvl1pPr>
          </a:lstStyle>
          <a:p>
            <a:pPr>
              <a:defRPr/>
            </a:pPr>
            <a:fld id="{F79EB356-2DF3-4860-AFCE-FEA387766419}" type="slidenum">
              <a:rPr lang="en-US"/>
              <a:pPr>
                <a:defRPr/>
              </a:pPr>
              <a:t>‹#›</a:t>
            </a:fld>
            <a:endParaRPr lang="en-US"/>
          </a:p>
        </p:txBody>
      </p:sp>
    </p:spTree>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6" name="Rectangle 5"/>
          <p:cNvSpPr>
            <a:spLocks noGrp="1" noChangeArrowheads="1"/>
          </p:cNvSpPr>
          <p:nvPr>
            <p:ph type="sldNum" sz="quarter" idx="11"/>
          </p:nvPr>
        </p:nvSpPr>
        <p:spPr>
          <a:ln/>
        </p:spPr>
        <p:txBody>
          <a:bodyPr/>
          <a:lstStyle>
            <a:lvl1pPr>
              <a:defRPr/>
            </a:lvl1pPr>
          </a:lstStyle>
          <a:p>
            <a:pPr>
              <a:defRPr/>
            </a:pPr>
            <a:fld id="{67CBA708-554D-40C0-A4F8-CDAAB25E56BA}" type="slidenum">
              <a:rPr lang="en-US"/>
              <a:pPr>
                <a:defRPr/>
              </a:pPr>
              <a:t>‹#›</a:t>
            </a:fld>
            <a:endParaRPr lang="en-US"/>
          </a:p>
        </p:txBody>
      </p:sp>
    </p:spTree>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6" name="Rectangle 5"/>
          <p:cNvSpPr>
            <a:spLocks noGrp="1" noChangeArrowheads="1"/>
          </p:cNvSpPr>
          <p:nvPr>
            <p:ph type="sldNum" sz="quarter" idx="11"/>
          </p:nvPr>
        </p:nvSpPr>
        <p:spPr>
          <a:ln/>
        </p:spPr>
        <p:txBody>
          <a:bodyPr/>
          <a:lstStyle>
            <a:lvl1pPr>
              <a:defRPr/>
            </a:lvl1pPr>
          </a:lstStyle>
          <a:p>
            <a:pPr>
              <a:defRPr/>
            </a:pPr>
            <a:fld id="{BA6745E0-161E-4A3F-BB4A-5F42D0085B4D}" type="slidenum">
              <a:rPr lang="en-US"/>
              <a:pPr>
                <a:defRPr/>
              </a:pPr>
              <a:t>‹#›</a:t>
            </a:fld>
            <a:endParaRPr lang="en-US"/>
          </a:p>
        </p:txBody>
      </p:sp>
    </p:spTree>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71600" y="2746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371600" y="1600200"/>
            <a:ext cx="73152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796" name="Rectangle 4"/>
          <p:cNvSpPr>
            <a:spLocks noGrp="1" noChangeArrowheads="1"/>
          </p:cNvSpPr>
          <p:nvPr>
            <p:ph type="ftr" sz="quarter" idx="3"/>
          </p:nvPr>
        </p:nvSpPr>
        <p:spPr bwMode="auto">
          <a:xfrm>
            <a:off x="6934200" y="6400800"/>
            <a:ext cx="1752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000066"/>
                </a:solidFill>
                <a:latin typeface="+mn-lt"/>
              </a:defRPr>
            </a:lvl1pPr>
          </a:lstStyle>
          <a:p>
            <a:pPr>
              <a:defRPr/>
            </a:pPr>
            <a:r>
              <a:rPr lang="en-US"/>
              <a:t>CONFIDENTIAL</a:t>
            </a:r>
          </a:p>
        </p:txBody>
      </p:sp>
      <p:sp>
        <p:nvSpPr>
          <p:cNvPr id="33797" name="Rectangle 5"/>
          <p:cNvSpPr>
            <a:spLocks noGrp="1" noChangeArrowheads="1"/>
          </p:cNvSpPr>
          <p:nvPr>
            <p:ph type="sldNum" sz="quarter" idx="4"/>
          </p:nvPr>
        </p:nvSpPr>
        <p:spPr bwMode="auto">
          <a:xfrm>
            <a:off x="3924300" y="6400800"/>
            <a:ext cx="1752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smtClean="0">
                <a:solidFill>
                  <a:srgbClr val="000066"/>
                </a:solidFill>
                <a:latin typeface="Tahoma" pitchFamily="34" charset="0"/>
              </a:defRPr>
            </a:lvl1pPr>
          </a:lstStyle>
          <a:p>
            <a:pPr>
              <a:defRPr/>
            </a:pPr>
            <a:fld id="{C8824EEA-97C9-4066-A01D-AF2FE14A59CF}" type="slidenum">
              <a:rPr lang="en-US"/>
              <a:pPr>
                <a:defRPr/>
              </a:pPr>
              <a:t>‹#›</a:t>
            </a:fld>
            <a:endParaRPr lang="en-US"/>
          </a:p>
        </p:txBody>
      </p:sp>
      <p:pic>
        <p:nvPicPr>
          <p:cNvPr id="1030" name="Picture 6" descr="j0315447"/>
          <p:cNvPicPr>
            <a:picLocks noChangeAspect="1" noChangeArrowheads="1"/>
          </p:cNvPicPr>
          <p:nvPr/>
        </p:nvPicPr>
        <p:blipFill>
          <a:blip r:embed="rId16"/>
          <a:srcRect/>
          <a:stretch>
            <a:fillRect/>
          </a:stretch>
        </p:blipFill>
        <p:spPr bwMode="auto">
          <a:xfrm>
            <a:off x="0" y="0"/>
            <a:ext cx="1143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5"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Lst>
  <p:transition spd="slow">
    <p:random/>
  </p:transition>
  <p:hf sldNum="0" hdr="0" ftr="0" dt="0"/>
  <p:txStyles>
    <p:titleStyle>
      <a:lvl1pPr algn="ctr" rtl="0" eaLnBrk="0" fontAlgn="base" hangingPunct="0">
        <a:spcBef>
          <a:spcPct val="0"/>
        </a:spcBef>
        <a:spcAft>
          <a:spcPct val="0"/>
        </a:spcAft>
        <a:defRPr sz="4400">
          <a:solidFill>
            <a:srgbClr val="000066"/>
          </a:solidFill>
          <a:latin typeface="+mj-lt"/>
          <a:ea typeface="+mj-ea"/>
          <a:cs typeface="+mj-cs"/>
        </a:defRPr>
      </a:lvl1pPr>
      <a:lvl2pPr algn="ctr" rtl="0" eaLnBrk="0" fontAlgn="base" hangingPunct="0">
        <a:spcBef>
          <a:spcPct val="0"/>
        </a:spcBef>
        <a:spcAft>
          <a:spcPct val="0"/>
        </a:spcAft>
        <a:defRPr sz="4400">
          <a:solidFill>
            <a:srgbClr val="000066"/>
          </a:solidFill>
          <a:latin typeface="Tahoma" pitchFamily="34" charset="0"/>
        </a:defRPr>
      </a:lvl2pPr>
      <a:lvl3pPr algn="ctr" rtl="0" eaLnBrk="0" fontAlgn="base" hangingPunct="0">
        <a:spcBef>
          <a:spcPct val="0"/>
        </a:spcBef>
        <a:spcAft>
          <a:spcPct val="0"/>
        </a:spcAft>
        <a:defRPr sz="4400">
          <a:solidFill>
            <a:srgbClr val="000066"/>
          </a:solidFill>
          <a:latin typeface="Tahoma" pitchFamily="34" charset="0"/>
        </a:defRPr>
      </a:lvl3pPr>
      <a:lvl4pPr algn="ctr" rtl="0" eaLnBrk="0" fontAlgn="base" hangingPunct="0">
        <a:spcBef>
          <a:spcPct val="0"/>
        </a:spcBef>
        <a:spcAft>
          <a:spcPct val="0"/>
        </a:spcAft>
        <a:defRPr sz="4400">
          <a:solidFill>
            <a:srgbClr val="000066"/>
          </a:solidFill>
          <a:latin typeface="Tahoma" pitchFamily="34" charset="0"/>
        </a:defRPr>
      </a:lvl4pPr>
      <a:lvl5pPr algn="ctr" rtl="0" eaLnBrk="0" fontAlgn="base" hangingPunct="0">
        <a:spcBef>
          <a:spcPct val="0"/>
        </a:spcBef>
        <a:spcAft>
          <a:spcPct val="0"/>
        </a:spcAft>
        <a:defRPr sz="4400">
          <a:solidFill>
            <a:srgbClr val="000066"/>
          </a:solidFill>
          <a:latin typeface="Tahoma" pitchFamily="34" charset="0"/>
        </a:defRPr>
      </a:lvl5pPr>
      <a:lvl6pPr marL="457200" algn="ctr" rtl="0" eaLnBrk="1" fontAlgn="base" hangingPunct="1">
        <a:spcBef>
          <a:spcPct val="0"/>
        </a:spcBef>
        <a:spcAft>
          <a:spcPct val="0"/>
        </a:spcAft>
        <a:defRPr sz="4400">
          <a:solidFill>
            <a:srgbClr val="000066"/>
          </a:solidFill>
          <a:latin typeface="Tahoma" pitchFamily="34" charset="0"/>
        </a:defRPr>
      </a:lvl6pPr>
      <a:lvl7pPr marL="914400" algn="ctr" rtl="0" eaLnBrk="1" fontAlgn="base" hangingPunct="1">
        <a:spcBef>
          <a:spcPct val="0"/>
        </a:spcBef>
        <a:spcAft>
          <a:spcPct val="0"/>
        </a:spcAft>
        <a:defRPr sz="4400">
          <a:solidFill>
            <a:srgbClr val="000066"/>
          </a:solidFill>
          <a:latin typeface="Tahoma" pitchFamily="34" charset="0"/>
        </a:defRPr>
      </a:lvl7pPr>
      <a:lvl8pPr marL="1371600" algn="ctr" rtl="0" eaLnBrk="1" fontAlgn="base" hangingPunct="1">
        <a:spcBef>
          <a:spcPct val="0"/>
        </a:spcBef>
        <a:spcAft>
          <a:spcPct val="0"/>
        </a:spcAft>
        <a:defRPr sz="4400">
          <a:solidFill>
            <a:srgbClr val="000066"/>
          </a:solidFill>
          <a:latin typeface="Tahoma" pitchFamily="34" charset="0"/>
        </a:defRPr>
      </a:lvl8pPr>
      <a:lvl9pPr marL="1828800" algn="ctr" rtl="0" eaLnBrk="1" fontAlgn="base" hangingPunct="1">
        <a:spcBef>
          <a:spcPct val="0"/>
        </a:spcBef>
        <a:spcAft>
          <a:spcPct val="0"/>
        </a:spcAft>
        <a:defRPr sz="4400">
          <a:solidFill>
            <a:srgbClr val="000066"/>
          </a:solidFill>
          <a:latin typeface="Tahoma" pitchFamily="34" charset="0"/>
        </a:defRPr>
      </a:lvl9pPr>
    </p:titleStyle>
    <p:bodyStyle>
      <a:lvl1pPr marL="342900" indent="-342900" algn="l" rtl="0" eaLnBrk="0" fontAlgn="base" hangingPunct="0">
        <a:spcBef>
          <a:spcPct val="20000"/>
        </a:spcBef>
        <a:spcAft>
          <a:spcPct val="0"/>
        </a:spcAft>
        <a:buChar char="•"/>
        <a:defRPr sz="28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400">
          <a:solidFill>
            <a:srgbClr val="000066"/>
          </a:solidFill>
          <a:latin typeface="Arial" charset="0"/>
        </a:defRPr>
      </a:lvl2pPr>
      <a:lvl3pPr marL="1143000" indent="-228600" algn="l" rtl="0" eaLnBrk="0" fontAlgn="base" hangingPunct="0">
        <a:spcBef>
          <a:spcPct val="20000"/>
        </a:spcBef>
        <a:spcAft>
          <a:spcPct val="0"/>
        </a:spcAft>
        <a:buChar char="•"/>
        <a:defRPr sz="2000">
          <a:solidFill>
            <a:srgbClr val="000066"/>
          </a:solidFill>
          <a:latin typeface="Arial" charset="0"/>
        </a:defRPr>
      </a:lvl3pPr>
      <a:lvl4pPr marL="1600200" indent="-228600" algn="l" rtl="0" eaLnBrk="0" fontAlgn="base" hangingPunct="0">
        <a:spcBef>
          <a:spcPct val="20000"/>
        </a:spcBef>
        <a:spcAft>
          <a:spcPct val="0"/>
        </a:spcAft>
        <a:buChar char="–"/>
        <a:defRPr sz="2000">
          <a:solidFill>
            <a:srgbClr val="000066"/>
          </a:solidFill>
          <a:latin typeface="Arial" charset="0"/>
        </a:defRPr>
      </a:lvl4pPr>
      <a:lvl5pPr marL="2057400" indent="-228600" algn="l" rtl="0" eaLnBrk="0" fontAlgn="base" hangingPunct="0">
        <a:spcBef>
          <a:spcPct val="20000"/>
        </a:spcBef>
        <a:spcAft>
          <a:spcPct val="0"/>
        </a:spcAft>
        <a:buChar char="»"/>
        <a:defRPr sz="2000">
          <a:solidFill>
            <a:srgbClr val="000066"/>
          </a:solidFill>
          <a:latin typeface="Arial" charset="0"/>
        </a:defRPr>
      </a:lvl5pPr>
      <a:lvl6pPr marL="2514600" indent="-228600" algn="l" rtl="0" eaLnBrk="1" fontAlgn="base" hangingPunct="1">
        <a:spcBef>
          <a:spcPct val="20000"/>
        </a:spcBef>
        <a:spcAft>
          <a:spcPct val="0"/>
        </a:spcAft>
        <a:buChar char="»"/>
        <a:defRPr>
          <a:solidFill>
            <a:srgbClr val="000066"/>
          </a:solidFill>
          <a:latin typeface="Arial" charset="0"/>
        </a:defRPr>
      </a:lvl6pPr>
      <a:lvl7pPr marL="2971800" indent="-228600" algn="l" rtl="0" eaLnBrk="1" fontAlgn="base" hangingPunct="1">
        <a:spcBef>
          <a:spcPct val="20000"/>
        </a:spcBef>
        <a:spcAft>
          <a:spcPct val="0"/>
        </a:spcAft>
        <a:buChar char="»"/>
        <a:defRPr>
          <a:solidFill>
            <a:srgbClr val="000066"/>
          </a:solidFill>
          <a:latin typeface="Arial" charset="0"/>
        </a:defRPr>
      </a:lvl7pPr>
      <a:lvl8pPr marL="3429000" indent="-228600" algn="l" rtl="0" eaLnBrk="1" fontAlgn="base" hangingPunct="1">
        <a:spcBef>
          <a:spcPct val="20000"/>
        </a:spcBef>
        <a:spcAft>
          <a:spcPct val="0"/>
        </a:spcAft>
        <a:buChar char="»"/>
        <a:defRPr>
          <a:solidFill>
            <a:srgbClr val="000066"/>
          </a:solidFill>
          <a:latin typeface="Arial" charset="0"/>
        </a:defRPr>
      </a:lvl8pPr>
      <a:lvl9pPr marL="3886200" indent="-228600" algn="l" rtl="0" eaLnBrk="1" fontAlgn="base" hangingPunct="1">
        <a:spcBef>
          <a:spcPct val="20000"/>
        </a:spcBef>
        <a:spcAft>
          <a:spcPct val="0"/>
        </a:spcAft>
        <a:buChar char="»"/>
        <a:defRPr>
          <a:solidFill>
            <a:srgbClr val="000066"/>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676400" y="2133600"/>
            <a:ext cx="6858000" cy="1143000"/>
          </a:xfrm>
        </p:spPr>
        <p:txBody>
          <a:bodyPr/>
          <a:lstStyle/>
          <a:p>
            <a:pPr eaLnBrk="1" hangingPunct="1"/>
            <a:r>
              <a:rPr lang="en-US" sz="4000" dirty="0" smtClean="0"/>
              <a:t>3 - </a:t>
            </a:r>
            <a:r>
              <a:rPr lang="en-US" dirty="0" smtClean="0"/>
              <a:t>Variables</a:t>
            </a:r>
          </a:p>
        </p:txBody>
      </p:sp>
      <p:sp>
        <p:nvSpPr>
          <p:cNvPr id="3075" name="Rectangle 3"/>
          <p:cNvSpPr>
            <a:spLocks noGrp="1" noChangeArrowheads="1"/>
          </p:cNvSpPr>
          <p:nvPr>
            <p:ph type="body" idx="1"/>
          </p:nvPr>
        </p:nvSpPr>
        <p:spPr>
          <a:xfrm>
            <a:off x="1219200" y="5943600"/>
            <a:ext cx="7315200" cy="639763"/>
          </a:xfrm>
        </p:spPr>
        <p:txBody>
          <a:bodyPr/>
          <a:lstStyle/>
          <a:p>
            <a:pPr eaLnBrk="1" hangingPunct="1">
              <a:lnSpc>
                <a:spcPct val="90000"/>
              </a:lnSpc>
              <a:buFontTx/>
              <a:buNone/>
              <a:tabLst>
                <a:tab pos="576263" algn="l"/>
              </a:tabLst>
            </a:pPr>
            <a:r>
              <a:rPr lang="en-US" dirty="0" smtClean="0"/>
              <a:t>  					</a:t>
            </a:r>
            <a:r>
              <a:rPr lang="en-US" sz="2400" dirty="0" err="1" smtClean="0"/>
              <a:t>Lingma</a:t>
            </a:r>
            <a:r>
              <a:rPr lang="en-US" sz="2400" smtClean="0"/>
              <a:t> Acheson</a:t>
            </a:r>
          </a:p>
        </p:txBody>
      </p:sp>
      <p:sp>
        <p:nvSpPr>
          <p:cNvPr id="3076" name="TextBox 5"/>
          <p:cNvSpPr txBox="1">
            <a:spLocks noChangeArrowheads="1"/>
          </p:cNvSpPr>
          <p:nvPr/>
        </p:nvSpPr>
        <p:spPr bwMode="auto">
          <a:xfrm>
            <a:off x="2209800" y="6400800"/>
            <a:ext cx="6324600" cy="369888"/>
          </a:xfrm>
          <a:prstGeom prst="rect">
            <a:avLst/>
          </a:prstGeom>
          <a:noFill/>
          <a:ln w="9525">
            <a:noFill/>
            <a:miter lim="800000"/>
            <a:headEnd/>
            <a:tailEnd/>
          </a:ln>
        </p:spPr>
        <p:txBody>
          <a:bodyPr>
            <a:spAutoFit/>
          </a:bodyPr>
          <a:lstStyle/>
          <a:p>
            <a:r>
              <a:rPr lang="en-US"/>
              <a:t>Department of Computer and Information Science, IUPUI</a:t>
            </a:r>
          </a:p>
        </p:txBody>
      </p:sp>
      <p:sp>
        <p:nvSpPr>
          <p:cNvPr id="5" name="TextBox 4"/>
          <p:cNvSpPr txBox="1"/>
          <p:nvPr/>
        </p:nvSpPr>
        <p:spPr>
          <a:xfrm>
            <a:off x="1676400" y="457200"/>
            <a:ext cx="5638800" cy="369332"/>
          </a:xfrm>
          <a:prstGeom prst="rect">
            <a:avLst/>
          </a:prstGeom>
          <a:noFill/>
        </p:spPr>
        <p:txBody>
          <a:bodyPr wrap="square" rtlCol="0">
            <a:spAutoFit/>
          </a:bodyPr>
          <a:lstStyle/>
          <a:p>
            <a:r>
              <a:rPr lang="en-US" dirty="0" smtClean="0"/>
              <a:t>CSCI N331 VB .NET Programming</a:t>
            </a:r>
            <a:endParaRPr lang="en-US" dirty="0"/>
          </a:p>
        </p:txBody>
      </p:sp>
    </p:spTree>
  </p:cSld>
  <p:clrMapOvr>
    <a:masterClrMapping/>
  </p:clrMapOvr>
  <p:transition spd="slow">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dirty="0" smtClean="0">
                <a:solidFill>
                  <a:schemeClr val="accent1">
                    <a:lumMod val="25000"/>
                  </a:schemeClr>
                </a:solidFill>
              </a:rPr>
              <a:t>Variable Types</a:t>
            </a:r>
          </a:p>
        </p:txBody>
      </p:sp>
      <p:sp>
        <p:nvSpPr>
          <p:cNvPr id="4100" name="Rectangle 3"/>
          <p:cNvSpPr>
            <a:spLocks noGrp="1" noChangeArrowheads="1"/>
          </p:cNvSpPr>
          <p:nvPr>
            <p:ph type="body" idx="1"/>
          </p:nvPr>
        </p:nvSpPr>
        <p:spPr>
          <a:xfrm>
            <a:off x="1371600" y="1265237"/>
            <a:ext cx="7772400" cy="5364163"/>
          </a:xfrm>
        </p:spPr>
        <p:txBody>
          <a:bodyPr/>
          <a:lstStyle/>
          <a:p>
            <a:pPr eaLnBrk="1" hangingPunct="1">
              <a:buClr>
                <a:schemeClr val="accent1">
                  <a:lumMod val="25000"/>
                </a:schemeClr>
              </a:buClr>
              <a:tabLst>
                <a:tab pos="576263" algn="l"/>
              </a:tabLst>
            </a:pPr>
            <a:r>
              <a:rPr lang="en-US" sz="2000" dirty="0" smtClean="0"/>
              <a:t>Whenever a variable name is seen at the right hand side of the “=“ </a:t>
            </a:r>
            <a:r>
              <a:rPr lang="en-US" sz="2000" dirty="0" smtClean="0"/>
              <a:t>sign or used by itself, it’s </a:t>
            </a:r>
            <a:r>
              <a:rPr lang="en-US" sz="2000" dirty="0" smtClean="0"/>
              <a:t>actually using the value of the variable.	</a:t>
            </a:r>
            <a:br>
              <a:rPr lang="en-US" sz="2000" dirty="0" smtClean="0"/>
            </a:br>
            <a:r>
              <a:rPr lang="en-US" sz="1800" dirty="0" smtClean="0"/>
              <a:t>E.g.   Dim intInput1 As Integer</a:t>
            </a:r>
          </a:p>
          <a:p>
            <a:pPr eaLnBrk="1" hangingPunct="1">
              <a:buClr>
                <a:schemeClr val="accent1">
                  <a:lumMod val="25000"/>
                </a:schemeClr>
              </a:buClr>
              <a:buNone/>
              <a:tabLst>
                <a:tab pos="576263" algn="l"/>
              </a:tabLst>
            </a:pPr>
            <a:r>
              <a:rPr lang="en-US" sz="1800" dirty="0" smtClean="0"/>
              <a:t>			 Dim intInput2 As Integer</a:t>
            </a:r>
          </a:p>
          <a:p>
            <a:pPr eaLnBrk="1" hangingPunct="1">
              <a:buClr>
                <a:schemeClr val="accent1">
                  <a:lumMod val="25000"/>
                </a:schemeClr>
              </a:buClr>
              <a:buNone/>
              <a:tabLst>
                <a:tab pos="576263" algn="l"/>
              </a:tabLst>
            </a:pPr>
            <a:r>
              <a:rPr lang="en-US" sz="1800" dirty="0" smtClean="0"/>
              <a:t>			 intInput1 = 2 </a:t>
            </a:r>
          </a:p>
          <a:p>
            <a:pPr eaLnBrk="1" hangingPunct="1">
              <a:buClr>
                <a:schemeClr val="accent1">
                  <a:lumMod val="25000"/>
                </a:schemeClr>
              </a:buClr>
              <a:buNone/>
              <a:tabLst>
                <a:tab pos="576263" algn="l"/>
              </a:tabLst>
            </a:pPr>
            <a:r>
              <a:rPr lang="en-US" sz="1800" dirty="0" smtClean="0"/>
              <a:t>			 intInput2 = 3</a:t>
            </a:r>
          </a:p>
          <a:p>
            <a:pPr eaLnBrk="1" hangingPunct="1">
              <a:buClr>
                <a:schemeClr val="accent1">
                  <a:lumMod val="25000"/>
                </a:schemeClr>
              </a:buClr>
              <a:buNone/>
              <a:tabLst>
                <a:tab pos="576263" algn="l"/>
              </a:tabLst>
            </a:pPr>
            <a:r>
              <a:rPr lang="en-US" sz="1800" dirty="0" smtClean="0"/>
              <a:t>			 intInput1 = intInput2 </a:t>
            </a:r>
          </a:p>
          <a:p>
            <a:pPr eaLnBrk="1" hangingPunct="1">
              <a:buClr>
                <a:schemeClr val="accent1">
                  <a:lumMod val="25000"/>
                </a:schemeClr>
              </a:buClr>
              <a:buNone/>
              <a:tabLst>
                <a:tab pos="576263" algn="l"/>
              </a:tabLst>
            </a:pPr>
            <a:r>
              <a:rPr lang="en-US" sz="1800" dirty="0" smtClean="0">
                <a:solidFill>
                  <a:srgbClr val="00B050"/>
                </a:solidFill>
              </a:rPr>
              <a:t>			‘assign the value of </a:t>
            </a:r>
            <a:r>
              <a:rPr lang="en-US" sz="1800" i="1" dirty="0" smtClean="0">
                <a:solidFill>
                  <a:srgbClr val="00B050"/>
                </a:solidFill>
              </a:rPr>
              <a:t>intInput2</a:t>
            </a:r>
            <a:r>
              <a:rPr lang="en-US" sz="1800" dirty="0" smtClean="0">
                <a:solidFill>
                  <a:srgbClr val="00B050"/>
                </a:solidFill>
              </a:rPr>
              <a:t> to </a:t>
            </a:r>
            <a:r>
              <a:rPr lang="en-US" sz="1800" i="1" dirty="0" smtClean="0">
                <a:solidFill>
                  <a:srgbClr val="00B050"/>
                </a:solidFill>
              </a:rPr>
              <a:t>intInput1</a:t>
            </a:r>
            <a:r>
              <a:rPr lang="en-US" sz="1800" dirty="0" smtClean="0">
                <a:solidFill>
                  <a:srgbClr val="00B050"/>
                </a:solidFill>
              </a:rPr>
              <a:t>. Now </a:t>
            </a:r>
            <a:r>
              <a:rPr lang="en-US" sz="1800" i="1" dirty="0" smtClean="0">
                <a:solidFill>
                  <a:srgbClr val="00B050"/>
                </a:solidFill>
              </a:rPr>
              <a:t>intInput1</a:t>
            </a:r>
            <a:r>
              <a:rPr lang="en-US" sz="1800" dirty="0" smtClean="0">
                <a:solidFill>
                  <a:srgbClr val="00B050"/>
                </a:solidFill>
              </a:rPr>
              <a:t>  </a:t>
            </a:r>
          </a:p>
          <a:p>
            <a:pPr eaLnBrk="1" hangingPunct="1">
              <a:buClr>
                <a:schemeClr val="accent1">
                  <a:lumMod val="25000"/>
                </a:schemeClr>
              </a:buClr>
              <a:buNone/>
              <a:tabLst>
                <a:tab pos="576263" algn="l"/>
              </a:tabLst>
            </a:pPr>
            <a:r>
              <a:rPr lang="en-US" sz="1800" dirty="0" smtClean="0">
                <a:solidFill>
                  <a:srgbClr val="00B050"/>
                </a:solidFill>
              </a:rPr>
              <a:t>             ‘becomes </a:t>
            </a:r>
            <a:r>
              <a:rPr lang="en-US" sz="1800" dirty="0" smtClean="0">
                <a:solidFill>
                  <a:srgbClr val="00B050"/>
                </a:solidFill>
              </a:rPr>
              <a:t>3</a:t>
            </a:r>
            <a:endParaRPr lang="en-US" sz="1800" dirty="0" smtClean="0">
              <a:solidFill>
                <a:srgbClr val="00B050"/>
              </a:solidFill>
            </a:endParaRPr>
          </a:p>
          <a:p>
            <a:pPr eaLnBrk="1" hangingPunct="1">
              <a:buClr>
                <a:schemeClr val="accent1">
                  <a:lumMod val="25000"/>
                </a:schemeClr>
              </a:buClr>
              <a:buNone/>
              <a:tabLst>
                <a:tab pos="576263" algn="l"/>
              </a:tabLst>
            </a:pPr>
            <a:r>
              <a:rPr lang="en-US" sz="1800" dirty="0" smtClean="0"/>
              <a:t>	A math addition example:</a:t>
            </a:r>
          </a:p>
          <a:p>
            <a:pPr eaLnBrk="1" hangingPunct="1">
              <a:buClr>
                <a:schemeClr val="accent1">
                  <a:lumMod val="25000"/>
                </a:schemeClr>
              </a:buClr>
              <a:buNone/>
              <a:tabLst>
                <a:tab pos="576263" algn="l"/>
              </a:tabLst>
            </a:pPr>
            <a:r>
              <a:rPr lang="en-US" sz="1800" dirty="0" smtClean="0"/>
              <a:t>			Dim intInput1, intInput2, </a:t>
            </a:r>
            <a:r>
              <a:rPr lang="en-US" sz="1800" dirty="0" err="1" smtClean="0"/>
              <a:t>intResult</a:t>
            </a:r>
            <a:r>
              <a:rPr lang="en-US" sz="1800" dirty="0" smtClean="0"/>
              <a:t> As Integer </a:t>
            </a:r>
          </a:p>
          <a:p>
            <a:pPr eaLnBrk="1" hangingPunct="1">
              <a:buClr>
                <a:schemeClr val="accent1">
                  <a:lumMod val="25000"/>
                </a:schemeClr>
              </a:buClr>
              <a:buNone/>
              <a:tabLst>
                <a:tab pos="576263" algn="l"/>
              </a:tabLst>
            </a:pPr>
            <a:r>
              <a:rPr lang="en-US" sz="1800" dirty="0" smtClean="0"/>
              <a:t>			</a:t>
            </a:r>
            <a:r>
              <a:rPr lang="en-US" sz="1800" dirty="0" smtClean="0">
                <a:solidFill>
                  <a:srgbClr val="00B050"/>
                </a:solidFill>
              </a:rPr>
              <a:t>‘can create multiple variables in one line, but the variables must </a:t>
            </a:r>
          </a:p>
          <a:p>
            <a:pPr eaLnBrk="1" hangingPunct="1">
              <a:buClr>
                <a:schemeClr val="accent1">
                  <a:lumMod val="25000"/>
                </a:schemeClr>
              </a:buClr>
              <a:buNone/>
              <a:tabLst>
                <a:tab pos="576263" algn="l"/>
              </a:tabLst>
            </a:pPr>
            <a:r>
              <a:rPr lang="en-US" sz="1800" dirty="0" smtClean="0">
                <a:solidFill>
                  <a:srgbClr val="00B050"/>
                </a:solidFill>
              </a:rPr>
              <a:t>			‘be of the same type</a:t>
            </a:r>
          </a:p>
          <a:p>
            <a:pPr eaLnBrk="1" hangingPunct="1">
              <a:buClr>
                <a:schemeClr val="accent1">
                  <a:lumMod val="25000"/>
                </a:schemeClr>
              </a:buClr>
              <a:buNone/>
              <a:tabLst>
                <a:tab pos="576263" algn="l"/>
              </a:tabLst>
            </a:pPr>
            <a:r>
              <a:rPr lang="en-US" sz="1800" dirty="0" smtClean="0"/>
              <a:t>			 intInput1 = 2 </a:t>
            </a:r>
          </a:p>
          <a:p>
            <a:pPr eaLnBrk="1" hangingPunct="1">
              <a:buClr>
                <a:schemeClr val="accent1">
                  <a:lumMod val="25000"/>
                </a:schemeClr>
              </a:buClr>
              <a:buNone/>
              <a:tabLst>
                <a:tab pos="576263" algn="l"/>
              </a:tabLst>
            </a:pPr>
            <a:r>
              <a:rPr lang="en-US" sz="1800" dirty="0" smtClean="0"/>
              <a:t>			 intInput2 = 3</a:t>
            </a:r>
          </a:p>
          <a:p>
            <a:pPr eaLnBrk="1" hangingPunct="1">
              <a:buClr>
                <a:schemeClr val="accent1">
                  <a:lumMod val="25000"/>
                </a:schemeClr>
              </a:buClr>
              <a:buNone/>
              <a:tabLst>
                <a:tab pos="576263" algn="l"/>
              </a:tabLst>
            </a:pPr>
            <a:r>
              <a:rPr lang="en-US" sz="1800" dirty="0" smtClean="0"/>
              <a:t>			 </a:t>
            </a:r>
            <a:r>
              <a:rPr lang="en-US" sz="1800" dirty="0" err="1" smtClean="0"/>
              <a:t>intResult</a:t>
            </a:r>
            <a:r>
              <a:rPr lang="en-US" sz="1800" dirty="0" smtClean="0"/>
              <a:t> = intInput1 + intInput2 </a:t>
            </a:r>
            <a:r>
              <a:rPr lang="en-US" sz="1800" dirty="0" smtClean="0">
                <a:solidFill>
                  <a:srgbClr val="00B050"/>
                </a:solidFill>
              </a:rPr>
              <a:t>‘</a:t>
            </a:r>
            <a:r>
              <a:rPr lang="en-US" sz="1800" i="1" dirty="0" err="1" smtClean="0">
                <a:solidFill>
                  <a:srgbClr val="00B050"/>
                </a:solidFill>
              </a:rPr>
              <a:t>intResult</a:t>
            </a:r>
            <a:r>
              <a:rPr lang="en-US" sz="1800" dirty="0" smtClean="0">
                <a:solidFill>
                  <a:srgbClr val="00B050"/>
                </a:solidFill>
              </a:rPr>
              <a:t> has a value of 5</a:t>
            </a:r>
            <a:endParaRPr lang="en-US" dirty="0" smtClean="0">
              <a:solidFill>
                <a:srgbClr val="00B050"/>
              </a:solidFill>
            </a:endParaRPr>
          </a:p>
          <a:p>
            <a:pPr eaLnBrk="1" hangingPunct="1">
              <a:tabLst>
                <a:tab pos="576263" algn="l"/>
              </a:tabLst>
            </a:pPr>
            <a:endParaRPr lang="en-US" dirty="0" smtClean="0"/>
          </a:p>
        </p:txBody>
      </p:sp>
    </p:spTree>
  </p:cSld>
  <p:clrMapOvr>
    <a:masterClrMapping/>
  </p:clrMapOvr>
  <p:transition spd="slow">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dirty="0" smtClean="0">
                <a:solidFill>
                  <a:schemeClr val="accent1">
                    <a:lumMod val="25000"/>
                  </a:schemeClr>
                </a:solidFill>
              </a:rPr>
              <a:t>Variable Type Conversion</a:t>
            </a:r>
          </a:p>
        </p:txBody>
      </p:sp>
      <p:sp>
        <p:nvSpPr>
          <p:cNvPr id="4100" name="Rectangle 3"/>
          <p:cNvSpPr>
            <a:spLocks noGrp="1" noChangeArrowheads="1"/>
          </p:cNvSpPr>
          <p:nvPr>
            <p:ph type="body" idx="1"/>
          </p:nvPr>
        </p:nvSpPr>
        <p:spPr>
          <a:xfrm>
            <a:off x="1371600" y="1265237"/>
            <a:ext cx="7772400" cy="5364163"/>
          </a:xfrm>
        </p:spPr>
        <p:txBody>
          <a:bodyPr/>
          <a:lstStyle/>
          <a:p>
            <a:pPr eaLnBrk="1" hangingPunct="1">
              <a:buClr>
                <a:schemeClr val="accent1">
                  <a:lumMod val="25000"/>
                </a:schemeClr>
              </a:buClr>
              <a:tabLst>
                <a:tab pos="576263" algn="l"/>
              </a:tabLst>
            </a:pPr>
            <a:r>
              <a:rPr lang="en-US" sz="2000" dirty="0" smtClean="0"/>
              <a:t>The value of one variable can be assigned freely to another variable if the two variables are of the same type. </a:t>
            </a:r>
          </a:p>
          <a:p>
            <a:pPr eaLnBrk="1" hangingPunct="1">
              <a:buClr>
                <a:schemeClr val="accent1">
                  <a:lumMod val="25000"/>
                </a:schemeClr>
              </a:buClr>
              <a:tabLst>
                <a:tab pos="576263" algn="l"/>
              </a:tabLst>
            </a:pPr>
            <a:r>
              <a:rPr lang="en-US" sz="2000" dirty="0" smtClean="0"/>
              <a:t>To assign the value of a String type to an Integer variable, we must first change the type into an integer. E.g.  If we ask users to enter two integer values from two textboxes,  add the two values together, and display the addition result to the user, we must first change the two inputs into integers before we can do math, because all the values coming from textboxes are String types. </a:t>
            </a:r>
          </a:p>
          <a:p>
            <a:pPr eaLnBrk="1" hangingPunct="1">
              <a:buClr>
                <a:schemeClr val="accent1">
                  <a:lumMod val="25000"/>
                </a:schemeClr>
              </a:buClr>
              <a:buNone/>
              <a:tabLst>
                <a:tab pos="576263" algn="l"/>
              </a:tabLst>
            </a:pPr>
            <a:r>
              <a:rPr lang="en-US" sz="2000" dirty="0" smtClean="0"/>
              <a:t>		Dim intInput1, intInput2, </a:t>
            </a:r>
            <a:r>
              <a:rPr lang="en-US" sz="2000" dirty="0" err="1" smtClean="0"/>
              <a:t>intResult</a:t>
            </a:r>
            <a:r>
              <a:rPr lang="en-US" sz="2000" dirty="0" smtClean="0"/>
              <a:t> as Integer</a:t>
            </a:r>
          </a:p>
          <a:p>
            <a:pPr eaLnBrk="1" hangingPunct="1">
              <a:buClr>
                <a:schemeClr val="accent1">
                  <a:lumMod val="25000"/>
                </a:schemeClr>
              </a:buClr>
              <a:buNone/>
              <a:tabLst>
                <a:tab pos="576263" algn="l"/>
              </a:tabLst>
            </a:pPr>
            <a:r>
              <a:rPr lang="en-US" sz="2000" dirty="0" smtClean="0"/>
              <a:t>	   intInput1 = </a:t>
            </a:r>
            <a:r>
              <a:rPr lang="en-US" sz="2000" dirty="0" err="1" smtClean="0">
                <a:solidFill>
                  <a:srgbClr val="C00000"/>
                </a:solidFill>
              </a:rPr>
              <a:t>Cint</a:t>
            </a:r>
            <a:r>
              <a:rPr lang="en-US" sz="2000" dirty="0" smtClean="0">
                <a:solidFill>
                  <a:srgbClr val="C00000"/>
                </a:solidFill>
              </a:rPr>
              <a:t>(</a:t>
            </a:r>
            <a:r>
              <a:rPr lang="en-US" sz="2000" dirty="0" smtClean="0"/>
              <a:t>txtBox1.Text</a:t>
            </a:r>
            <a:r>
              <a:rPr lang="en-US" sz="2000" dirty="0" smtClean="0">
                <a:solidFill>
                  <a:srgbClr val="C00000"/>
                </a:solidFill>
              </a:rPr>
              <a:t>) </a:t>
            </a:r>
            <a:r>
              <a:rPr lang="en-US" sz="1800" dirty="0" smtClean="0">
                <a:solidFill>
                  <a:srgbClr val="00B050"/>
                </a:solidFill>
              </a:rPr>
              <a:t>‘Change the text into an integer </a:t>
            </a:r>
          </a:p>
          <a:p>
            <a:pPr eaLnBrk="1" hangingPunct="1">
              <a:buClr>
                <a:schemeClr val="accent1">
                  <a:lumMod val="25000"/>
                </a:schemeClr>
              </a:buClr>
              <a:buNone/>
              <a:tabLst>
                <a:tab pos="576263" algn="l"/>
              </a:tabLst>
            </a:pPr>
            <a:r>
              <a:rPr lang="en-US" sz="2000" dirty="0" smtClean="0"/>
              <a:t>		intInput2 = </a:t>
            </a:r>
            <a:r>
              <a:rPr lang="en-US" sz="2000" dirty="0" err="1" smtClean="0">
                <a:solidFill>
                  <a:srgbClr val="C00000"/>
                </a:solidFill>
              </a:rPr>
              <a:t>Cint</a:t>
            </a:r>
            <a:r>
              <a:rPr lang="en-US" sz="2000" dirty="0" smtClean="0">
                <a:solidFill>
                  <a:srgbClr val="C00000"/>
                </a:solidFill>
              </a:rPr>
              <a:t>(</a:t>
            </a:r>
            <a:r>
              <a:rPr lang="en-US" sz="2000" dirty="0" smtClean="0"/>
              <a:t>txtBox2.Text</a:t>
            </a:r>
            <a:r>
              <a:rPr lang="en-US" sz="2000" dirty="0" smtClean="0">
                <a:solidFill>
                  <a:srgbClr val="C00000"/>
                </a:solidFill>
              </a:rPr>
              <a:t>)</a:t>
            </a:r>
            <a:r>
              <a:rPr lang="en-US" sz="2000" dirty="0" smtClean="0"/>
              <a:t> </a:t>
            </a:r>
            <a:r>
              <a:rPr lang="en-US" sz="1800" dirty="0" smtClean="0">
                <a:solidFill>
                  <a:srgbClr val="00B050"/>
                </a:solidFill>
              </a:rPr>
              <a:t>‘Change the text into an integer </a:t>
            </a:r>
          </a:p>
          <a:p>
            <a:pPr eaLnBrk="1" hangingPunct="1">
              <a:buClr>
                <a:schemeClr val="accent1">
                  <a:lumMod val="25000"/>
                </a:schemeClr>
              </a:buClr>
              <a:buNone/>
              <a:tabLst>
                <a:tab pos="576263" algn="l"/>
              </a:tabLst>
            </a:pPr>
            <a:r>
              <a:rPr lang="en-US" sz="2000" dirty="0" smtClean="0"/>
              <a:t>		</a:t>
            </a:r>
            <a:r>
              <a:rPr lang="en-US" sz="2000" dirty="0" err="1" smtClean="0"/>
              <a:t>intResult</a:t>
            </a:r>
            <a:r>
              <a:rPr lang="en-US" sz="2000" dirty="0" smtClean="0"/>
              <a:t> = intInput1 + IntInput2</a:t>
            </a:r>
          </a:p>
        </p:txBody>
      </p:sp>
    </p:spTree>
  </p:cSld>
  <p:clrMapOvr>
    <a:masterClrMapping/>
  </p:clrMapOvr>
  <p:transition spd="slow">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dirty="0" smtClean="0">
                <a:solidFill>
                  <a:schemeClr val="accent1">
                    <a:lumMod val="25000"/>
                  </a:schemeClr>
                </a:solidFill>
              </a:rPr>
              <a:t>Variable Type Conversion</a:t>
            </a:r>
          </a:p>
        </p:txBody>
      </p:sp>
      <p:sp>
        <p:nvSpPr>
          <p:cNvPr id="4100" name="Rectangle 3"/>
          <p:cNvSpPr>
            <a:spLocks noGrp="1" noChangeArrowheads="1"/>
          </p:cNvSpPr>
          <p:nvPr>
            <p:ph type="body" idx="1"/>
          </p:nvPr>
        </p:nvSpPr>
        <p:spPr>
          <a:xfrm>
            <a:off x="1371600" y="1265237"/>
            <a:ext cx="7772400" cy="5364163"/>
          </a:xfrm>
        </p:spPr>
        <p:txBody>
          <a:bodyPr/>
          <a:lstStyle/>
          <a:p>
            <a:pPr eaLnBrk="1" hangingPunct="1">
              <a:buClr>
                <a:schemeClr val="accent1">
                  <a:lumMod val="25000"/>
                </a:schemeClr>
              </a:buClr>
              <a:tabLst>
                <a:tab pos="576263" algn="l"/>
              </a:tabLst>
            </a:pPr>
            <a:r>
              <a:rPr lang="en-US" sz="2400" dirty="0" smtClean="0"/>
              <a:t>Method used to convert data types</a:t>
            </a:r>
          </a:p>
          <a:p>
            <a:pPr lvl="1" eaLnBrk="1" hangingPunct="1">
              <a:buClr>
                <a:schemeClr val="accent1">
                  <a:lumMod val="25000"/>
                </a:schemeClr>
              </a:buClr>
              <a:tabLst>
                <a:tab pos="576263" algn="l"/>
              </a:tabLst>
            </a:pPr>
            <a:r>
              <a:rPr lang="en-US" sz="2000" dirty="0" smtClean="0"/>
              <a:t>To an Integer: </a:t>
            </a:r>
            <a:r>
              <a:rPr lang="en-US" sz="2000" dirty="0" err="1" smtClean="0">
                <a:solidFill>
                  <a:srgbClr val="FF0000"/>
                </a:solidFill>
              </a:rPr>
              <a:t>CInt</a:t>
            </a:r>
            <a:r>
              <a:rPr lang="en-US" sz="2000" dirty="0" smtClean="0">
                <a:solidFill>
                  <a:srgbClr val="FF0000"/>
                </a:solidFill>
              </a:rPr>
              <a:t>()</a:t>
            </a:r>
          </a:p>
          <a:p>
            <a:pPr lvl="1" eaLnBrk="1" hangingPunct="1">
              <a:buClr>
                <a:schemeClr val="accent1">
                  <a:lumMod val="25000"/>
                </a:schemeClr>
              </a:buClr>
              <a:tabLst>
                <a:tab pos="576263" algn="l"/>
              </a:tabLst>
            </a:pPr>
            <a:r>
              <a:rPr lang="en-US" sz="2000" dirty="0" smtClean="0"/>
              <a:t>To a Double: </a:t>
            </a:r>
            <a:r>
              <a:rPr lang="en-US" sz="2000" dirty="0" err="1" smtClean="0">
                <a:solidFill>
                  <a:srgbClr val="FF0000"/>
                </a:solidFill>
              </a:rPr>
              <a:t>CDbl</a:t>
            </a:r>
            <a:r>
              <a:rPr lang="en-US" sz="2000" dirty="0" smtClean="0">
                <a:solidFill>
                  <a:srgbClr val="FF0000"/>
                </a:solidFill>
              </a:rPr>
              <a:t>()</a:t>
            </a:r>
          </a:p>
          <a:p>
            <a:pPr lvl="1" eaLnBrk="1" hangingPunct="1">
              <a:buClr>
                <a:schemeClr val="accent1">
                  <a:lumMod val="25000"/>
                </a:schemeClr>
              </a:buClr>
              <a:tabLst>
                <a:tab pos="576263" algn="l"/>
              </a:tabLst>
            </a:pPr>
            <a:r>
              <a:rPr lang="en-US" sz="2000" dirty="0" smtClean="0"/>
              <a:t>To a String: </a:t>
            </a:r>
            <a:r>
              <a:rPr lang="en-US" sz="2000" dirty="0" err="1" smtClean="0">
                <a:solidFill>
                  <a:srgbClr val="FF0000"/>
                </a:solidFill>
              </a:rPr>
              <a:t>CStr</a:t>
            </a:r>
            <a:r>
              <a:rPr lang="en-US" sz="2000" dirty="0" smtClean="0">
                <a:solidFill>
                  <a:srgbClr val="FF0000"/>
                </a:solidFill>
              </a:rPr>
              <a:t>()</a:t>
            </a:r>
          </a:p>
          <a:p>
            <a:pPr lvl="1" eaLnBrk="1" hangingPunct="1">
              <a:buClr>
                <a:schemeClr val="accent1">
                  <a:lumMod val="25000"/>
                </a:schemeClr>
              </a:buClr>
              <a:tabLst>
                <a:tab pos="576263" algn="l"/>
              </a:tabLst>
            </a:pPr>
            <a:r>
              <a:rPr lang="en-US" sz="2000" dirty="0" smtClean="0"/>
              <a:t>To a Double or Integer: </a:t>
            </a:r>
            <a:r>
              <a:rPr lang="en-US" sz="2000" dirty="0" smtClean="0">
                <a:solidFill>
                  <a:srgbClr val="FF0000"/>
                </a:solidFill>
              </a:rPr>
              <a:t>Val()</a:t>
            </a:r>
          </a:p>
          <a:p>
            <a:pPr eaLnBrk="1" hangingPunct="1">
              <a:buClr>
                <a:schemeClr val="accent1">
                  <a:lumMod val="25000"/>
                </a:schemeClr>
              </a:buClr>
              <a:tabLst>
                <a:tab pos="576263" algn="l"/>
              </a:tabLst>
            </a:pPr>
            <a:r>
              <a:rPr lang="en-US" sz="2000" dirty="0" smtClean="0"/>
              <a:t>The value to be converted must appear inside the ().</a:t>
            </a:r>
          </a:p>
          <a:p>
            <a:pPr eaLnBrk="1" hangingPunct="1">
              <a:buClr>
                <a:schemeClr val="accent1">
                  <a:lumMod val="25000"/>
                </a:schemeClr>
              </a:buClr>
              <a:buNone/>
              <a:tabLst>
                <a:tab pos="576263" algn="l"/>
              </a:tabLst>
            </a:pPr>
            <a:endParaRPr lang="en-US" sz="2000" dirty="0" smtClean="0"/>
          </a:p>
        </p:txBody>
      </p:sp>
    </p:spTree>
  </p:cSld>
  <p:clrMapOvr>
    <a:masterClrMapping/>
  </p:clrMapOvr>
  <p:transition spd="slow">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dirty="0" smtClean="0">
                <a:solidFill>
                  <a:schemeClr val="accent1">
                    <a:lumMod val="25000"/>
                  </a:schemeClr>
                </a:solidFill>
              </a:rPr>
              <a:t>Code Comments</a:t>
            </a:r>
          </a:p>
        </p:txBody>
      </p:sp>
      <p:sp>
        <p:nvSpPr>
          <p:cNvPr id="4100" name="Rectangle 3"/>
          <p:cNvSpPr>
            <a:spLocks noGrp="1" noChangeArrowheads="1"/>
          </p:cNvSpPr>
          <p:nvPr>
            <p:ph type="body" idx="1"/>
          </p:nvPr>
        </p:nvSpPr>
        <p:spPr>
          <a:xfrm>
            <a:off x="1371600" y="1265237"/>
            <a:ext cx="7772400" cy="5364163"/>
          </a:xfrm>
        </p:spPr>
        <p:txBody>
          <a:bodyPr/>
          <a:lstStyle/>
          <a:p>
            <a:pPr eaLnBrk="1" hangingPunct="1">
              <a:buClr>
                <a:schemeClr val="accent1">
                  <a:lumMod val="25000"/>
                </a:schemeClr>
              </a:buClr>
              <a:tabLst>
                <a:tab pos="576263" algn="l"/>
              </a:tabLst>
            </a:pPr>
            <a:r>
              <a:rPr lang="en-US" sz="2400" dirty="0" smtClean="0"/>
              <a:t>In a VB program, anything after the ‘ sign will be interpreted as comments or explanations. These lines will not be executed by the program. Good for providing information for the developer or for other readers of the program.</a:t>
            </a:r>
          </a:p>
          <a:p>
            <a:pPr eaLnBrk="1" hangingPunct="1">
              <a:buClr>
                <a:schemeClr val="accent1">
                  <a:lumMod val="25000"/>
                </a:schemeClr>
              </a:buClr>
              <a:tabLst>
                <a:tab pos="576263" algn="l"/>
              </a:tabLst>
            </a:pPr>
            <a:r>
              <a:rPr lang="en-US" sz="2400" dirty="0" smtClean="0"/>
              <a:t>‘ sign and the text after the sign will show in green color. E.g.</a:t>
            </a:r>
          </a:p>
          <a:p>
            <a:pPr eaLnBrk="1" hangingPunct="1">
              <a:buClr>
                <a:schemeClr val="accent1">
                  <a:lumMod val="25000"/>
                </a:schemeClr>
              </a:buClr>
              <a:buNone/>
              <a:tabLst>
                <a:tab pos="576263" algn="l"/>
              </a:tabLst>
            </a:pPr>
            <a:r>
              <a:rPr lang="en-US" sz="1800" dirty="0" smtClean="0"/>
              <a:t>		 intInput1 = </a:t>
            </a:r>
            <a:r>
              <a:rPr lang="en-US" sz="1800" dirty="0" err="1" smtClean="0">
                <a:solidFill>
                  <a:srgbClr val="C00000"/>
                </a:solidFill>
              </a:rPr>
              <a:t>Cint</a:t>
            </a:r>
            <a:r>
              <a:rPr lang="en-US" sz="1800" dirty="0" smtClean="0">
                <a:solidFill>
                  <a:srgbClr val="C00000"/>
                </a:solidFill>
              </a:rPr>
              <a:t>(</a:t>
            </a:r>
            <a:r>
              <a:rPr lang="en-US" sz="1800" dirty="0" smtClean="0"/>
              <a:t>txtBox1.Text</a:t>
            </a:r>
            <a:r>
              <a:rPr lang="en-US" sz="1800" dirty="0" smtClean="0">
                <a:solidFill>
                  <a:srgbClr val="C00000"/>
                </a:solidFill>
              </a:rPr>
              <a:t>) </a:t>
            </a:r>
            <a:r>
              <a:rPr lang="en-US" sz="1800" dirty="0" smtClean="0">
                <a:solidFill>
                  <a:srgbClr val="00B050"/>
                </a:solidFill>
              </a:rPr>
              <a:t>‘Change the text into an integer </a:t>
            </a:r>
          </a:p>
          <a:p>
            <a:pPr eaLnBrk="1" hangingPunct="1">
              <a:buClr>
                <a:schemeClr val="accent1">
                  <a:lumMod val="25000"/>
                </a:schemeClr>
              </a:buClr>
              <a:tabLst>
                <a:tab pos="576263" algn="l"/>
              </a:tabLst>
            </a:pPr>
            <a:r>
              <a:rPr lang="en-US" sz="2400" dirty="0" smtClean="0"/>
              <a:t>If starting a new line, the line must be prefixed with the ‘ sign. E.g.</a:t>
            </a:r>
          </a:p>
          <a:p>
            <a:pPr eaLnBrk="1" hangingPunct="1">
              <a:buClr>
                <a:schemeClr val="accent1">
                  <a:lumMod val="25000"/>
                </a:schemeClr>
              </a:buClr>
              <a:buNone/>
              <a:tabLst>
                <a:tab pos="576263" algn="l"/>
              </a:tabLst>
            </a:pPr>
            <a:r>
              <a:rPr lang="en-US" sz="2400" dirty="0" smtClean="0"/>
              <a:t>		 </a:t>
            </a:r>
            <a:r>
              <a:rPr lang="en-US" sz="1800" dirty="0" smtClean="0"/>
              <a:t>Dim intInput1, intInput2, </a:t>
            </a:r>
            <a:r>
              <a:rPr lang="en-US" sz="1800" dirty="0" err="1" smtClean="0"/>
              <a:t>intResult</a:t>
            </a:r>
            <a:r>
              <a:rPr lang="en-US" sz="1800" dirty="0" smtClean="0"/>
              <a:t> As Integer </a:t>
            </a:r>
          </a:p>
          <a:p>
            <a:pPr eaLnBrk="1" hangingPunct="1">
              <a:buClr>
                <a:schemeClr val="accent1">
                  <a:lumMod val="25000"/>
                </a:schemeClr>
              </a:buClr>
              <a:buNone/>
              <a:tabLst>
                <a:tab pos="576263" algn="l"/>
              </a:tabLst>
            </a:pPr>
            <a:r>
              <a:rPr lang="en-US" sz="1800" dirty="0" smtClean="0"/>
              <a:t>		  </a:t>
            </a:r>
            <a:r>
              <a:rPr lang="en-US" sz="1800" dirty="0" smtClean="0">
                <a:solidFill>
                  <a:srgbClr val="00B050"/>
                </a:solidFill>
              </a:rPr>
              <a:t>‘Declare three integer variables, intInput1 for storing the first user    </a:t>
            </a:r>
          </a:p>
          <a:p>
            <a:pPr eaLnBrk="1" hangingPunct="1">
              <a:buClr>
                <a:schemeClr val="accent1">
                  <a:lumMod val="25000"/>
                </a:schemeClr>
              </a:buClr>
              <a:buNone/>
              <a:tabLst>
                <a:tab pos="576263" algn="l"/>
              </a:tabLst>
            </a:pPr>
            <a:r>
              <a:rPr lang="en-US" sz="1800" dirty="0" smtClean="0">
                <a:solidFill>
                  <a:srgbClr val="00B050"/>
                </a:solidFill>
              </a:rPr>
              <a:t>          ‘input, intInput2 for storing the second user input, and </a:t>
            </a:r>
            <a:r>
              <a:rPr lang="en-US" sz="1800" dirty="0" err="1" smtClean="0">
                <a:solidFill>
                  <a:srgbClr val="00B050"/>
                </a:solidFill>
              </a:rPr>
              <a:t>intResult</a:t>
            </a:r>
            <a:r>
              <a:rPr lang="en-US" sz="1800" dirty="0" smtClean="0">
                <a:solidFill>
                  <a:srgbClr val="00B050"/>
                </a:solidFill>
              </a:rPr>
              <a:t> for</a:t>
            </a:r>
          </a:p>
          <a:p>
            <a:pPr eaLnBrk="1" hangingPunct="1">
              <a:buClr>
                <a:schemeClr val="accent1">
                  <a:lumMod val="25000"/>
                </a:schemeClr>
              </a:buClr>
              <a:buNone/>
              <a:tabLst>
                <a:tab pos="576263" algn="l"/>
              </a:tabLst>
            </a:pPr>
            <a:r>
              <a:rPr lang="en-US" sz="1800" dirty="0" smtClean="0">
                <a:solidFill>
                  <a:srgbClr val="00B050"/>
                </a:solidFill>
              </a:rPr>
              <a:t>		  ‘ storing the result.</a:t>
            </a:r>
          </a:p>
          <a:p>
            <a:pPr eaLnBrk="1" hangingPunct="1">
              <a:buClr>
                <a:schemeClr val="accent1">
                  <a:lumMod val="25000"/>
                </a:schemeClr>
              </a:buClr>
              <a:buNone/>
              <a:tabLst>
                <a:tab pos="576263" algn="l"/>
              </a:tabLst>
            </a:pPr>
            <a:endParaRPr lang="en-US" sz="2400" dirty="0" smtClean="0"/>
          </a:p>
          <a:p>
            <a:pPr eaLnBrk="1" hangingPunct="1">
              <a:buClr>
                <a:schemeClr val="accent1">
                  <a:lumMod val="25000"/>
                </a:schemeClr>
              </a:buClr>
              <a:buNone/>
              <a:tabLst>
                <a:tab pos="576263" algn="l"/>
              </a:tabLst>
            </a:pPr>
            <a:endParaRPr lang="en-US" sz="1800" dirty="0" smtClean="0"/>
          </a:p>
          <a:p>
            <a:pPr eaLnBrk="1" hangingPunct="1">
              <a:buClr>
                <a:schemeClr val="accent1">
                  <a:lumMod val="25000"/>
                </a:schemeClr>
              </a:buClr>
              <a:buNone/>
              <a:tabLst>
                <a:tab pos="576263" algn="l"/>
              </a:tabLst>
            </a:pPr>
            <a:endParaRPr lang="en-US" sz="1800" dirty="0" smtClean="0"/>
          </a:p>
          <a:p>
            <a:pPr eaLnBrk="1" hangingPunct="1">
              <a:buClr>
                <a:schemeClr val="accent1">
                  <a:lumMod val="25000"/>
                </a:schemeClr>
              </a:buClr>
              <a:buNone/>
              <a:tabLst>
                <a:tab pos="576263" algn="l"/>
              </a:tabLst>
            </a:pPr>
            <a:r>
              <a:rPr lang="en-US" sz="2400" dirty="0" smtClean="0"/>
              <a:t>		</a:t>
            </a:r>
            <a:endParaRPr lang="en-US" sz="1600" dirty="0" smtClean="0"/>
          </a:p>
          <a:p>
            <a:pPr lvl="1" eaLnBrk="1" hangingPunct="1">
              <a:buClr>
                <a:schemeClr val="accent1">
                  <a:lumMod val="25000"/>
                </a:schemeClr>
              </a:buClr>
              <a:buNone/>
              <a:tabLst>
                <a:tab pos="576263" algn="l"/>
              </a:tabLst>
            </a:pPr>
            <a:endParaRPr lang="en-US" sz="1600" dirty="0" smtClean="0"/>
          </a:p>
        </p:txBody>
      </p:sp>
    </p:spTree>
  </p:cSld>
  <p:clrMapOvr>
    <a:masterClrMapping/>
  </p:clrMapOvr>
  <p:transition spd="slow">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dirty="0" smtClean="0">
                <a:solidFill>
                  <a:schemeClr val="accent1">
                    <a:lumMod val="25000"/>
                  </a:schemeClr>
                </a:solidFill>
              </a:rPr>
              <a:t>Code Comments</a:t>
            </a:r>
          </a:p>
        </p:txBody>
      </p:sp>
      <p:sp>
        <p:nvSpPr>
          <p:cNvPr id="4100" name="Rectangle 3"/>
          <p:cNvSpPr>
            <a:spLocks noGrp="1" noChangeArrowheads="1"/>
          </p:cNvSpPr>
          <p:nvPr>
            <p:ph type="body" idx="1"/>
          </p:nvPr>
        </p:nvSpPr>
        <p:spPr>
          <a:xfrm>
            <a:off x="1371600" y="1295400"/>
            <a:ext cx="7772400" cy="5364163"/>
          </a:xfrm>
        </p:spPr>
        <p:txBody>
          <a:bodyPr/>
          <a:lstStyle/>
          <a:p>
            <a:pPr eaLnBrk="1" hangingPunct="1">
              <a:buClr>
                <a:schemeClr val="accent1">
                  <a:lumMod val="25000"/>
                </a:schemeClr>
              </a:buClr>
              <a:tabLst>
                <a:tab pos="576263" algn="l"/>
              </a:tabLst>
            </a:pPr>
            <a:r>
              <a:rPr lang="en-US" sz="2400" dirty="0" smtClean="0"/>
              <a:t>Three types of places where we should put comments</a:t>
            </a:r>
          </a:p>
          <a:p>
            <a:pPr lvl="1" eaLnBrk="1" hangingPunct="1">
              <a:buClr>
                <a:schemeClr val="accent1">
                  <a:lumMod val="25000"/>
                </a:schemeClr>
              </a:buClr>
              <a:tabLst>
                <a:tab pos="576263" algn="l"/>
              </a:tabLst>
            </a:pPr>
            <a:r>
              <a:rPr lang="en-US" sz="2000" dirty="0" smtClean="0"/>
              <a:t>Program comments. </a:t>
            </a:r>
          </a:p>
          <a:p>
            <a:pPr lvl="2" eaLnBrk="1" hangingPunct="1">
              <a:buClr>
                <a:schemeClr val="accent1">
                  <a:lumMod val="25000"/>
                </a:schemeClr>
              </a:buClr>
              <a:tabLst>
                <a:tab pos="576263" algn="l"/>
              </a:tabLst>
            </a:pPr>
            <a:r>
              <a:rPr lang="en-US" sz="1600" dirty="0" smtClean="0"/>
              <a:t>Appears at the beginning of the file.</a:t>
            </a:r>
          </a:p>
          <a:p>
            <a:pPr lvl="2" eaLnBrk="1" hangingPunct="1">
              <a:buClr>
                <a:schemeClr val="accent1">
                  <a:lumMod val="25000"/>
                </a:schemeClr>
              </a:buClr>
              <a:tabLst>
                <a:tab pos="576263" algn="l"/>
              </a:tabLst>
            </a:pPr>
            <a:r>
              <a:rPr lang="en-US" sz="1600" dirty="0" smtClean="0"/>
              <a:t>Gives information about the program, e.g. Project name, author, date, and purpose. </a:t>
            </a:r>
          </a:p>
          <a:p>
            <a:pPr lvl="2" eaLnBrk="1" hangingPunct="1">
              <a:buClr>
                <a:schemeClr val="accent1">
                  <a:lumMod val="25000"/>
                </a:schemeClr>
              </a:buClr>
              <a:tabLst>
                <a:tab pos="576263" algn="l"/>
              </a:tabLst>
            </a:pPr>
            <a:r>
              <a:rPr lang="en-US" sz="1600" dirty="0" smtClean="0"/>
              <a:t>Always necessary</a:t>
            </a:r>
            <a:endParaRPr lang="en-US" sz="1200" dirty="0" smtClean="0"/>
          </a:p>
          <a:p>
            <a:pPr lvl="1" eaLnBrk="1" hangingPunct="1">
              <a:buClr>
                <a:schemeClr val="accent1">
                  <a:lumMod val="25000"/>
                </a:schemeClr>
              </a:buClr>
              <a:tabLst>
                <a:tab pos="576263" algn="l"/>
              </a:tabLst>
            </a:pPr>
            <a:r>
              <a:rPr lang="en-US" sz="2000" dirty="0" smtClean="0"/>
              <a:t>Function or block comments</a:t>
            </a:r>
          </a:p>
          <a:p>
            <a:pPr lvl="2" eaLnBrk="1" hangingPunct="1">
              <a:buClr>
                <a:schemeClr val="accent1">
                  <a:lumMod val="25000"/>
                </a:schemeClr>
              </a:buClr>
              <a:tabLst>
                <a:tab pos="576263" algn="l"/>
              </a:tabLst>
            </a:pPr>
            <a:r>
              <a:rPr lang="en-US" sz="1600" dirty="0" smtClean="0"/>
              <a:t>Appears right before the function or block.</a:t>
            </a:r>
          </a:p>
          <a:p>
            <a:pPr lvl="2" eaLnBrk="1" hangingPunct="1">
              <a:buClr>
                <a:schemeClr val="accent1">
                  <a:lumMod val="25000"/>
                </a:schemeClr>
              </a:buClr>
              <a:tabLst>
                <a:tab pos="576263" algn="l"/>
              </a:tabLst>
            </a:pPr>
            <a:r>
              <a:rPr lang="en-US" sz="1600" dirty="0" smtClean="0"/>
              <a:t>Describes the purpose of the function or block.</a:t>
            </a:r>
          </a:p>
          <a:p>
            <a:pPr lvl="2" eaLnBrk="1" hangingPunct="1">
              <a:buClr>
                <a:schemeClr val="accent1">
                  <a:lumMod val="25000"/>
                </a:schemeClr>
              </a:buClr>
              <a:tabLst>
                <a:tab pos="576263" algn="l"/>
              </a:tabLst>
            </a:pPr>
            <a:r>
              <a:rPr lang="en-US" sz="1600" dirty="0" smtClean="0"/>
              <a:t>Always necessary.</a:t>
            </a:r>
          </a:p>
          <a:p>
            <a:pPr lvl="1" eaLnBrk="1" hangingPunct="1">
              <a:buClr>
                <a:schemeClr val="accent1">
                  <a:lumMod val="25000"/>
                </a:schemeClr>
              </a:buClr>
              <a:tabLst>
                <a:tab pos="576263" algn="l"/>
              </a:tabLst>
            </a:pPr>
            <a:r>
              <a:rPr lang="en-US" sz="2000" dirty="0" smtClean="0"/>
              <a:t>Statement comments</a:t>
            </a:r>
          </a:p>
          <a:p>
            <a:pPr lvl="2" eaLnBrk="1" hangingPunct="1">
              <a:buClr>
                <a:schemeClr val="accent1">
                  <a:lumMod val="25000"/>
                </a:schemeClr>
              </a:buClr>
              <a:tabLst>
                <a:tab pos="576263" algn="l"/>
              </a:tabLst>
            </a:pPr>
            <a:r>
              <a:rPr lang="en-US" sz="1600" dirty="0" smtClean="0"/>
              <a:t>Appears before or after the statement to give information about the statement.</a:t>
            </a:r>
          </a:p>
          <a:p>
            <a:pPr lvl="2" eaLnBrk="1" hangingPunct="1">
              <a:buClr>
                <a:schemeClr val="accent1">
                  <a:lumMod val="25000"/>
                </a:schemeClr>
              </a:buClr>
              <a:tabLst>
                <a:tab pos="576263" algn="l"/>
              </a:tabLst>
            </a:pPr>
            <a:r>
              <a:rPr lang="en-US" sz="1600" dirty="0" smtClean="0"/>
              <a:t>Necessary if the purpose of the statement is not obvious.</a:t>
            </a:r>
          </a:p>
          <a:p>
            <a:pPr lvl="2" eaLnBrk="1" hangingPunct="1">
              <a:buClr>
                <a:schemeClr val="accent1">
                  <a:lumMod val="25000"/>
                </a:schemeClr>
              </a:buClr>
              <a:tabLst>
                <a:tab pos="576263" algn="l"/>
              </a:tabLst>
            </a:pPr>
            <a:r>
              <a:rPr lang="en-US" sz="1600" dirty="0" smtClean="0"/>
              <a:t>It is a good habit to explain the purpose of the variable whenever creating a variable.</a:t>
            </a:r>
          </a:p>
          <a:p>
            <a:pPr lvl="2" eaLnBrk="1" hangingPunct="1">
              <a:buClr>
                <a:schemeClr val="accent1">
                  <a:lumMod val="25000"/>
                </a:schemeClr>
              </a:buClr>
              <a:tabLst>
                <a:tab pos="576263" algn="l"/>
              </a:tabLst>
            </a:pPr>
            <a:endParaRPr lang="en-US" sz="1600" dirty="0" smtClean="0"/>
          </a:p>
          <a:p>
            <a:pPr lvl="1" eaLnBrk="1" hangingPunct="1">
              <a:buClr>
                <a:schemeClr val="accent1">
                  <a:lumMod val="25000"/>
                </a:schemeClr>
              </a:buClr>
              <a:buNone/>
              <a:tabLst>
                <a:tab pos="576263" algn="l"/>
              </a:tabLst>
            </a:pPr>
            <a:endParaRPr lang="en-US" sz="1600" dirty="0" smtClean="0"/>
          </a:p>
        </p:txBody>
      </p:sp>
    </p:spTree>
  </p:cSld>
  <p:clrMapOvr>
    <a:masterClrMapping/>
  </p:clrMapOvr>
  <p:transition spd="slow">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dirty="0" smtClean="0">
                <a:solidFill>
                  <a:schemeClr val="accent1">
                    <a:lumMod val="25000"/>
                  </a:schemeClr>
                </a:solidFill>
              </a:rPr>
              <a:t>Code Comments</a:t>
            </a:r>
          </a:p>
        </p:txBody>
      </p:sp>
      <p:sp>
        <p:nvSpPr>
          <p:cNvPr id="4100" name="Rectangle 3"/>
          <p:cNvSpPr>
            <a:spLocks noGrp="1" noChangeArrowheads="1"/>
          </p:cNvSpPr>
          <p:nvPr>
            <p:ph type="body" idx="1"/>
          </p:nvPr>
        </p:nvSpPr>
        <p:spPr>
          <a:xfrm>
            <a:off x="1371600" y="1295400"/>
            <a:ext cx="7772400" cy="5364163"/>
          </a:xfrm>
        </p:spPr>
        <p:txBody>
          <a:bodyPr/>
          <a:lstStyle/>
          <a:p>
            <a:pPr eaLnBrk="1" hangingPunct="1">
              <a:buClr>
                <a:schemeClr val="accent1">
                  <a:lumMod val="25000"/>
                </a:schemeClr>
              </a:buClr>
              <a:tabLst>
                <a:tab pos="576263" algn="l"/>
              </a:tabLst>
            </a:pPr>
            <a:r>
              <a:rPr lang="en-US" sz="2400" dirty="0" smtClean="0"/>
              <a:t>To make your program more readable, you should group the statements together using blank lines.</a:t>
            </a:r>
          </a:p>
          <a:p>
            <a:pPr eaLnBrk="1" hangingPunct="1">
              <a:buClr>
                <a:schemeClr val="accent1">
                  <a:lumMod val="25000"/>
                </a:schemeClr>
              </a:buClr>
              <a:buNone/>
              <a:tabLst>
                <a:tab pos="576263" algn="l"/>
              </a:tabLst>
            </a:pPr>
            <a:r>
              <a:rPr lang="en-US" sz="2400" dirty="0" smtClean="0"/>
              <a:t>    E.g. The follow code is grouped into three sections:</a:t>
            </a:r>
          </a:p>
          <a:p>
            <a:pPr>
              <a:buNone/>
            </a:pPr>
            <a:r>
              <a:rPr lang="en-US" sz="2400" dirty="0" smtClean="0"/>
              <a:t>	  </a:t>
            </a:r>
            <a:r>
              <a:rPr lang="en-US" sz="1600" dirty="0" smtClean="0"/>
              <a:t>Dim dblInput1 As Double </a:t>
            </a:r>
            <a:r>
              <a:rPr lang="en-US" sz="1600" dirty="0" smtClean="0">
                <a:solidFill>
                  <a:srgbClr val="00B050"/>
                </a:solidFill>
              </a:rPr>
              <a:t>‘ Store the first user input</a:t>
            </a:r>
          </a:p>
          <a:p>
            <a:pPr>
              <a:buNone/>
            </a:pPr>
            <a:r>
              <a:rPr lang="en-US" sz="1600" dirty="0" smtClean="0"/>
              <a:t>         Dim dblInput2 As Double </a:t>
            </a:r>
            <a:r>
              <a:rPr lang="en-US" sz="1600" dirty="0" smtClean="0">
                <a:solidFill>
                  <a:srgbClr val="00B050"/>
                </a:solidFill>
              </a:rPr>
              <a:t>‘Store the second user input</a:t>
            </a:r>
          </a:p>
          <a:p>
            <a:pPr>
              <a:buNone/>
            </a:pPr>
            <a:r>
              <a:rPr lang="en-US" sz="1600" dirty="0" smtClean="0"/>
              <a:t>         Dim </a:t>
            </a:r>
            <a:r>
              <a:rPr lang="en-US" sz="1600" dirty="0" err="1" smtClean="0"/>
              <a:t>dblResult</a:t>
            </a:r>
            <a:r>
              <a:rPr lang="en-US" sz="1600" dirty="0" smtClean="0"/>
              <a:t> As Double  </a:t>
            </a:r>
            <a:r>
              <a:rPr lang="en-US" sz="1600" dirty="0" smtClean="0">
                <a:solidFill>
                  <a:srgbClr val="00B050"/>
                </a:solidFill>
              </a:rPr>
              <a:t>‘Store the result</a:t>
            </a:r>
          </a:p>
          <a:p>
            <a:pPr>
              <a:buNone/>
            </a:pPr>
            <a:r>
              <a:rPr lang="en-US" sz="1600" dirty="0" smtClean="0"/>
              <a:t>	</a:t>
            </a:r>
          </a:p>
          <a:p>
            <a:pPr>
              <a:buNone/>
            </a:pPr>
            <a:r>
              <a:rPr lang="en-US" sz="1600" dirty="0" smtClean="0"/>
              <a:t>	   </a:t>
            </a:r>
            <a:r>
              <a:rPr lang="en-US" sz="1600" dirty="0" smtClean="0">
                <a:solidFill>
                  <a:srgbClr val="00B050"/>
                </a:solidFill>
              </a:rPr>
              <a:t>'Change the text input into a Double number</a:t>
            </a:r>
          </a:p>
          <a:p>
            <a:pPr>
              <a:buNone/>
            </a:pPr>
            <a:r>
              <a:rPr lang="en-US" sz="1600" dirty="0" smtClean="0"/>
              <a:t>         dblInput1 = </a:t>
            </a:r>
            <a:r>
              <a:rPr lang="en-US" sz="1600" dirty="0" err="1" smtClean="0"/>
              <a:t>CDbl</a:t>
            </a:r>
            <a:r>
              <a:rPr lang="en-US" sz="1600" dirty="0" smtClean="0"/>
              <a:t>(Me.txtInput1.Text)</a:t>
            </a:r>
          </a:p>
          <a:p>
            <a:pPr>
              <a:buNone/>
            </a:pPr>
            <a:r>
              <a:rPr lang="en-US" sz="1600" dirty="0" smtClean="0"/>
              <a:t>	    dblInput2 = </a:t>
            </a:r>
            <a:r>
              <a:rPr lang="en-US" sz="1600" dirty="0" err="1" smtClean="0"/>
              <a:t>CDbl</a:t>
            </a:r>
            <a:r>
              <a:rPr lang="en-US" sz="1600" dirty="0" smtClean="0"/>
              <a:t>(Me.txtInput2.Text)</a:t>
            </a:r>
          </a:p>
          <a:p>
            <a:pPr>
              <a:buNone/>
            </a:pPr>
            <a:endParaRPr lang="en-US" sz="1600" dirty="0" smtClean="0"/>
          </a:p>
          <a:p>
            <a:pPr>
              <a:buNone/>
            </a:pPr>
            <a:r>
              <a:rPr lang="en-US" sz="1600" dirty="0" smtClean="0"/>
              <a:t>	    </a:t>
            </a:r>
            <a:r>
              <a:rPr lang="en-US" sz="1600" dirty="0" smtClean="0">
                <a:solidFill>
                  <a:srgbClr val="00B050"/>
                </a:solidFill>
              </a:rPr>
              <a:t>‘Do the addition and store the result</a:t>
            </a:r>
          </a:p>
          <a:p>
            <a:pPr>
              <a:buNone/>
            </a:pPr>
            <a:r>
              <a:rPr lang="en-US" sz="1600" dirty="0" smtClean="0"/>
              <a:t>	    </a:t>
            </a:r>
            <a:r>
              <a:rPr lang="en-US" sz="1600" dirty="0" err="1" smtClean="0"/>
              <a:t>dblResult</a:t>
            </a:r>
            <a:r>
              <a:rPr lang="en-US" sz="1600" dirty="0" smtClean="0"/>
              <a:t> = dblInput1 + dblInput2 </a:t>
            </a:r>
          </a:p>
          <a:p>
            <a:pPr lvl="2" eaLnBrk="1" hangingPunct="1">
              <a:buClr>
                <a:schemeClr val="accent1">
                  <a:lumMod val="25000"/>
                </a:schemeClr>
              </a:buClr>
              <a:tabLst>
                <a:tab pos="576263" algn="l"/>
              </a:tabLst>
            </a:pPr>
            <a:endParaRPr lang="en-US" sz="1600" dirty="0" smtClean="0"/>
          </a:p>
          <a:p>
            <a:pPr lvl="1" eaLnBrk="1" hangingPunct="1">
              <a:buClr>
                <a:schemeClr val="accent1">
                  <a:lumMod val="25000"/>
                </a:schemeClr>
              </a:buClr>
              <a:buNone/>
              <a:tabLst>
                <a:tab pos="576263" algn="l"/>
              </a:tabLst>
            </a:pPr>
            <a:endParaRPr lang="en-US" sz="1600" dirty="0" smtClean="0"/>
          </a:p>
        </p:txBody>
      </p:sp>
    </p:spTree>
  </p:cSld>
  <p:clrMapOvr>
    <a:masterClrMapping/>
  </p:clrMapOvr>
  <p:transition spd="slow">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dirty="0" smtClean="0">
                <a:solidFill>
                  <a:schemeClr val="accent1">
                    <a:lumMod val="25000"/>
                  </a:schemeClr>
                </a:solidFill>
              </a:rPr>
              <a:t>What is a variable?</a:t>
            </a:r>
          </a:p>
        </p:txBody>
      </p:sp>
      <p:sp>
        <p:nvSpPr>
          <p:cNvPr id="4100" name="Rectangle 3"/>
          <p:cNvSpPr>
            <a:spLocks noGrp="1" noChangeArrowheads="1"/>
          </p:cNvSpPr>
          <p:nvPr>
            <p:ph type="body" idx="1"/>
          </p:nvPr>
        </p:nvSpPr>
        <p:spPr>
          <a:xfrm>
            <a:off x="1371600" y="1265237"/>
            <a:ext cx="7315200" cy="4525963"/>
          </a:xfrm>
        </p:spPr>
        <p:txBody>
          <a:bodyPr/>
          <a:lstStyle/>
          <a:p>
            <a:pPr eaLnBrk="1" hangingPunct="1">
              <a:buClr>
                <a:schemeClr val="accent1">
                  <a:lumMod val="25000"/>
                </a:schemeClr>
              </a:buClr>
              <a:tabLst>
                <a:tab pos="576263" algn="l"/>
              </a:tabLst>
            </a:pPr>
            <a:r>
              <a:rPr lang="en-US" dirty="0" smtClean="0"/>
              <a:t>A space in computer memory to hold data.</a:t>
            </a:r>
          </a:p>
          <a:p>
            <a:pPr eaLnBrk="1" hangingPunct="1">
              <a:buClr>
                <a:schemeClr val="accent1">
                  <a:lumMod val="25000"/>
                </a:schemeClr>
              </a:buClr>
              <a:tabLst>
                <a:tab pos="576263" algn="l"/>
              </a:tabLst>
            </a:pPr>
            <a:r>
              <a:rPr lang="en-US" dirty="0" smtClean="0"/>
              <a:t>Use as a media to store data for later use.</a:t>
            </a:r>
          </a:p>
          <a:p>
            <a:pPr eaLnBrk="1" hangingPunct="1">
              <a:buClr>
                <a:schemeClr val="accent1">
                  <a:lumMod val="25000"/>
                </a:schemeClr>
              </a:buClr>
              <a:tabLst>
                <a:tab pos="576263" algn="l"/>
              </a:tabLst>
            </a:pPr>
            <a:r>
              <a:rPr lang="en-US" dirty="0" smtClean="0"/>
              <a:t>Envision a </a:t>
            </a:r>
            <a:r>
              <a:rPr lang="en-US" dirty="0" smtClean="0"/>
              <a:t>container</a:t>
            </a:r>
            <a:r>
              <a:rPr lang="en-US" dirty="0" smtClean="0"/>
              <a:t> </a:t>
            </a:r>
            <a:r>
              <a:rPr lang="en-US" dirty="0" smtClean="0"/>
              <a:t>that you can put things in and pass it to somebody else.</a:t>
            </a:r>
          </a:p>
          <a:p>
            <a:pPr eaLnBrk="1" hangingPunct="1">
              <a:buClr>
                <a:schemeClr val="accent1">
                  <a:lumMod val="25000"/>
                </a:schemeClr>
              </a:buClr>
              <a:tabLst>
                <a:tab pos="576263" algn="l"/>
              </a:tabLst>
            </a:pPr>
            <a:endParaRPr lang="en-US" dirty="0" smtClean="0"/>
          </a:p>
          <a:p>
            <a:pPr lvl="1" eaLnBrk="1" hangingPunct="1">
              <a:buClr>
                <a:schemeClr val="accent1">
                  <a:lumMod val="25000"/>
                </a:schemeClr>
              </a:buClr>
              <a:buNone/>
              <a:tabLst>
                <a:tab pos="576263" algn="l"/>
              </a:tabLst>
            </a:pPr>
            <a:endParaRPr lang="en-US" dirty="0" smtClean="0"/>
          </a:p>
          <a:p>
            <a:pPr lvl="1" eaLnBrk="1" hangingPunct="1">
              <a:buClr>
                <a:schemeClr val="accent1">
                  <a:lumMod val="25000"/>
                </a:schemeClr>
              </a:buClr>
              <a:tabLst>
                <a:tab pos="576263" algn="l"/>
              </a:tabLst>
            </a:pPr>
            <a:endParaRPr lang="en-US" dirty="0" smtClean="0"/>
          </a:p>
          <a:p>
            <a:pPr eaLnBrk="1" hangingPunct="1">
              <a:tabLst>
                <a:tab pos="576263" algn="l"/>
              </a:tabLst>
            </a:pPr>
            <a:endParaRPr lang="en-US" dirty="0" smtClean="0"/>
          </a:p>
        </p:txBody>
      </p:sp>
      <p:sp>
        <p:nvSpPr>
          <p:cNvPr id="4" name="Rounded Rectangle 3"/>
          <p:cNvSpPr/>
          <p:nvPr/>
        </p:nvSpPr>
        <p:spPr>
          <a:xfrm>
            <a:off x="3200400" y="3352800"/>
            <a:ext cx="3657600" cy="3200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5" name="TextBox 10"/>
          <p:cNvSpPr txBox="1">
            <a:spLocks noChangeArrowheads="1"/>
          </p:cNvSpPr>
          <p:nvPr/>
        </p:nvSpPr>
        <p:spPr bwMode="auto">
          <a:xfrm>
            <a:off x="1981200" y="4495800"/>
            <a:ext cx="1143000" cy="369888"/>
          </a:xfrm>
          <a:prstGeom prst="rect">
            <a:avLst/>
          </a:prstGeom>
          <a:noFill/>
          <a:ln w="9525">
            <a:noFill/>
            <a:miter lim="800000"/>
            <a:headEnd/>
            <a:tailEnd/>
          </a:ln>
        </p:spPr>
        <p:txBody>
          <a:bodyPr>
            <a:spAutoFit/>
          </a:bodyPr>
          <a:lstStyle/>
          <a:p>
            <a:r>
              <a:rPr lang="en-US" dirty="0" smtClean="0"/>
              <a:t>John</a:t>
            </a:r>
            <a:endParaRPr lang="en-US" dirty="0"/>
          </a:p>
        </p:txBody>
      </p:sp>
      <p:sp>
        <p:nvSpPr>
          <p:cNvPr id="6" name="TextBox 13"/>
          <p:cNvSpPr txBox="1">
            <a:spLocks noChangeArrowheads="1"/>
          </p:cNvSpPr>
          <p:nvPr/>
        </p:nvSpPr>
        <p:spPr bwMode="auto">
          <a:xfrm>
            <a:off x="7010400" y="4495800"/>
            <a:ext cx="1524000" cy="369888"/>
          </a:xfrm>
          <a:prstGeom prst="rect">
            <a:avLst/>
          </a:prstGeom>
          <a:noFill/>
          <a:ln w="9525">
            <a:noFill/>
            <a:miter lim="800000"/>
            <a:headEnd/>
            <a:tailEnd/>
          </a:ln>
        </p:spPr>
        <p:txBody>
          <a:bodyPr>
            <a:spAutoFit/>
          </a:bodyPr>
          <a:lstStyle/>
          <a:p>
            <a:r>
              <a:rPr lang="en-US" dirty="0" smtClean="0">
                <a:solidFill>
                  <a:srgbClr val="FF0000"/>
                </a:solidFill>
              </a:rPr>
              <a:t>Hello, John!</a:t>
            </a:r>
            <a:endParaRPr lang="en-US" dirty="0">
              <a:solidFill>
                <a:srgbClr val="FF0000"/>
              </a:solidFill>
            </a:endParaRPr>
          </a:p>
        </p:txBody>
      </p:sp>
      <p:sp>
        <p:nvSpPr>
          <p:cNvPr id="7" name="Rectangle 6"/>
          <p:cNvSpPr/>
          <p:nvPr/>
        </p:nvSpPr>
        <p:spPr>
          <a:xfrm>
            <a:off x="4572000" y="4724400"/>
            <a:ext cx="990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cxnSp>
        <p:nvCxnSpPr>
          <p:cNvPr id="8" name="Straight Arrow Connector 7"/>
          <p:cNvCxnSpPr>
            <a:endCxn id="7" idx="1"/>
          </p:cNvCxnSpPr>
          <p:nvPr/>
        </p:nvCxnSpPr>
        <p:spPr>
          <a:xfrm>
            <a:off x="1905000" y="5029200"/>
            <a:ext cx="2667000" cy="3810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p:nvSpPr>
        <p:spPr bwMode="auto">
          <a:xfrm>
            <a:off x="4572000" y="4876800"/>
            <a:ext cx="990600" cy="369888"/>
          </a:xfrm>
          <a:prstGeom prst="rect">
            <a:avLst/>
          </a:prstGeom>
          <a:noFill/>
          <a:ln w="9525">
            <a:noFill/>
            <a:miter lim="800000"/>
            <a:headEnd/>
            <a:tailEnd/>
          </a:ln>
        </p:spPr>
        <p:txBody>
          <a:bodyPr>
            <a:spAutoFit/>
          </a:bodyPr>
          <a:lstStyle/>
          <a:p>
            <a:r>
              <a:rPr lang="en-US" dirty="0" smtClean="0"/>
              <a:t>  John</a:t>
            </a:r>
            <a:endParaRPr lang="en-US" dirty="0"/>
          </a:p>
        </p:txBody>
      </p:sp>
      <p:cxnSp>
        <p:nvCxnSpPr>
          <p:cNvPr id="10" name="Straight Arrow Connector 9"/>
          <p:cNvCxnSpPr/>
          <p:nvPr/>
        </p:nvCxnSpPr>
        <p:spPr>
          <a:xfrm>
            <a:off x="5562600" y="5029200"/>
            <a:ext cx="31242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dirty="0" smtClean="0">
                <a:solidFill>
                  <a:schemeClr val="accent1">
                    <a:lumMod val="25000"/>
                  </a:schemeClr>
                </a:solidFill>
              </a:rPr>
              <a:t>What is a variable?</a:t>
            </a:r>
          </a:p>
        </p:txBody>
      </p:sp>
      <p:sp>
        <p:nvSpPr>
          <p:cNvPr id="4100" name="Rectangle 3"/>
          <p:cNvSpPr>
            <a:spLocks noGrp="1" noChangeArrowheads="1"/>
          </p:cNvSpPr>
          <p:nvPr>
            <p:ph type="body" idx="1"/>
          </p:nvPr>
        </p:nvSpPr>
        <p:spPr>
          <a:xfrm>
            <a:off x="1371600" y="1265237"/>
            <a:ext cx="7315200" cy="4525963"/>
          </a:xfrm>
        </p:spPr>
        <p:txBody>
          <a:bodyPr/>
          <a:lstStyle/>
          <a:p>
            <a:pPr eaLnBrk="1" hangingPunct="1">
              <a:buClr>
                <a:schemeClr val="accent1">
                  <a:lumMod val="25000"/>
                </a:schemeClr>
              </a:buClr>
              <a:tabLst>
                <a:tab pos="576263" algn="l"/>
              </a:tabLst>
            </a:pPr>
            <a:r>
              <a:rPr lang="en-US" dirty="0" smtClean="0"/>
              <a:t>A </a:t>
            </a:r>
            <a:r>
              <a:rPr lang="en-US" i="1" dirty="0" smtClean="0">
                <a:solidFill>
                  <a:srgbClr val="FF0000"/>
                </a:solidFill>
              </a:rPr>
              <a:t>variable</a:t>
            </a:r>
            <a:r>
              <a:rPr lang="en-US" dirty="0" smtClean="0"/>
              <a:t> has</a:t>
            </a:r>
          </a:p>
          <a:p>
            <a:pPr lvl="1" eaLnBrk="1" hangingPunct="1">
              <a:buClr>
                <a:schemeClr val="accent1">
                  <a:lumMod val="25000"/>
                </a:schemeClr>
              </a:buClr>
              <a:tabLst>
                <a:tab pos="576263" algn="l"/>
              </a:tabLst>
            </a:pPr>
            <a:r>
              <a:rPr lang="en-US" dirty="0" smtClean="0"/>
              <a:t>Name: name of the </a:t>
            </a:r>
            <a:r>
              <a:rPr lang="en-US" dirty="0" smtClean="0"/>
              <a:t>container</a:t>
            </a:r>
            <a:r>
              <a:rPr lang="en-US" dirty="0" smtClean="0"/>
              <a:t> </a:t>
            </a:r>
            <a:r>
              <a:rPr lang="en-US" dirty="0" smtClean="0"/>
              <a:t>to identify the </a:t>
            </a:r>
            <a:r>
              <a:rPr lang="en-US" dirty="0" smtClean="0"/>
              <a:t>container</a:t>
            </a:r>
            <a:r>
              <a:rPr lang="en-US" dirty="0" smtClean="0"/>
              <a:t> </a:t>
            </a:r>
            <a:endParaRPr lang="en-US" dirty="0" smtClean="0"/>
          </a:p>
          <a:p>
            <a:pPr lvl="1" eaLnBrk="1" hangingPunct="1">
              <a:buClr>
                <a:schemeClr val="accent1">
                  <a:lumMod val="25000"/>
                </a:schemeClr>
              </a:buClr>
              <a:tabLst>
                <a:tab pos="576263" algn="l"/>
              </a:tabLst>
            </a:pPr>
            <a:r>
              <a:rPr lang="en-US" dirty="0" smtClean="0"/>
              <a:t>Value: the item in the </a:t>
            </a:r>
            <a:r>
              <a:rPr lang="en-US" dirty="0" smtClean="0"/>
              <a:t>container</a:t>
            </a:r>
            <a:r>
              <a:rPr lang="en-US" dirty="0" smtClean="0"/>
              <a:t>. </a:t>
            </a:r>
            <a:r>
              <a:rPr lang="en-US" dirty="0" smtClean="0"/>
              <a:t>Need to know the name of the </a:t>
            </a:r>
            <a:r>
              <a:rPr lang="en-US" dirty="0" smtClean="0"/>
              <a:t>container</a:t>
            </a:r>
            <a:r>
              <a:rPr lang="en-US" dirty="0" smtClean="0"/>
              <a:t> </a:t>
            </a:r>
            <a:r>
              <a:rPr lang="en-US" dirty="0" smtClean="0"/>
              <a:t>to know what’s in the </a:t>
            </a:r>
            <a:r>
              <a:rPr lang="en-US" dirty="0" smtClean="0"/>
              <a:t>container</a:t>
            </a:r>
            <a:r>
              <a:rPr lang="en-US" dirty="0" smtClean="0"/>
              <a:t>.</a:t>
            </a:r>
            <a:endParaRPr lang="en-US" dirty="0" smtClean="0"/>
          </a:p>
          <a:p>
            <a:pPr lvl="1" eaLnBrk="1" hangingPunct="1">
              <a:buClr>
                <a:schemeClr val="accent1">
                  <a:lumMod val="25000"/>
                </a:schemeClr>
              </a:buClr>
              <a:tabLst>
                <a:tab pos="576263" algn="l"/>
              </a:tabLst>
            </a:pPr>
            <a:r>
              <a:rPr lang="en-US" dirty="0" smtClean="0"/>
              <a:t>Type: use different types </a:t>
            </a:r>
            <a:r>
              <a:rPr lang="en-US" dirty="0" smtClean="0"/>
              <a:t>of container </a:t>
            </a:r>
            <a:r>
              <a:rPr lang="en-US" dirty="0" smtClean="0"/>
              <a:t>to hold different kinds of things.</a:t>
            </a:r>
          </a:p>
          <a:p>
            <a:pPr lvl="1" eaLnBrk="1" hangingPunct="1">
              <a:buClr>
                <a:schemeClr val="accent1">
                  <a:lumMod val="25000"/>
                </a:schemeClr>
              </a:buClr>
              <a:tabLst>
                <a:tab pos="576263" algn="l"/>
              </a:tabLst>
            </a:pPr>
            <a:endParaRPr lang="en-US" dirty="0" smtClean="0"/>
          </a:p>
          <a:p>
            <a:pPr eaLnBrk="1" hangingPunct="1">
              <a:buClr>
                <a:schemeClr val="accent1">
                  <a:lumMod val="25000"/>
                </a:schemeClr>
              </a:buClr>
              <a:tabLst>
                <a:tab pos="576263" algn="l"/>
              </a:tabLst>
            </a:pPr>
            <a:endParaRPr lang="en-US" dirty="0" smtClean="0"/>
          </a:p>
          <a:p>
            <a:pPr lvl="1" eaLnBrk="1" hangingPunct="1">
              <a:buClr>
                <a:schemeClr val="accent1">
                  <a:lumMod val="25000"/>
                </a:schemeClr>
              </a:buClr>
              <a:buNone/>
              <a:tabLst>
                <a:tab pos="576263" algn="l"/>
              </a:tabLst>
            </a:pPr>
            <a:endParaRPr lang="en-US" dirty="0" smtClean="0"/>
          </a:p>
          <a:p>
            <a:pPr lvl="1" eaLnBrk="1" hangingPunct="1">
              <a:buClr>
                <a:schemeClr val="accent1">
                  <a:lumMod val="25000"/>
                </a:schemeClr>
              </a:buClr>
              <a:tabLst>
                <a:tab pos="576263" algn="l"/>
              </a:tabLst>
            </a:pPr>
            <a:endParaRPr lang="en-US" dirty="0" smtClean="0"/>
          </a:p>
          <a:p>
            <a:pPr eaLnBrk="1" hangingPunct="1">
              <a:tabLst>
                <a:tab pos="576263" algn="l"/>
              </a:tabLst>
            </a:pPr>
            <a:endParaRPr lang="en-US" dirty="0" smtClean="0"/>
          </a:p>
        </p:txBody>
      </p:sp>
    </p:spTree>
  </p:cSld>
  <p:clrMapOvr>
    <a:masterClrMapping/>
  </p:clrMapOvr>
  <p:transition spd="slow">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dirty="0" smtClean="0">
                <a:solidFill>
                  <a:schemeClr val="accent1">
                    <a:lumMod val="25000"/>
                  </a:schemeClr>
                </a:solidFill>
              </a:rPr>
              <a:t>What is a variable?</a:t>
            </a:r>
          </a:p>
        </p:txBody>
      </p:sp>
      <p:sp>
        <p:nvSpPr>
          <p:cNvPr id="4100" name="Rectangle 3"/>
          <p:cNvSpPr>
            <a:spLocks noGrp="1" noChangeArrowheads="1"/>
          </p:cNvSpPr>
          <p:nvPr>
            <p:ph type="body" idx="1"/>
          </p:nvPr>
        </p:nvSpPr>
        <p:spPr>
          <a:xfrm>
            <a:off x="1371600" y="1265237"/>
            <a:ext cx="7315200" cy="4525963"/>
          </a:xfrm>
        </p:spPr>
        <p:txBody>
          <a:bodyPr/>
          <a:lstStyle/>
          <a:p>
            <a:pPr eaLnBrk="1" hangingPunct="1">
              <a:buClr>
                <a:schemeClr val="accent1">
                  <a:lumMod val="25000"/>
                </a:schemeClr>
              </a:buClr>
              <a:tabLst>
                <a:tab pos="576263" algn="l"/>
              </a:tabLst>
            </a:pPr>
            <a:r>
              <a:rPr lang="en-US" dirty="0" err="1" smtClean="0"/>
              <a:t>UserInput</a:t>
            </a:r>
            <a:r>
              <a:rPr lang="en-US" dirty="0" smtClean="0"/>
              <a:t> example:</a:t>
            </a:r>
          </a:p>
          <a:p>
            <a:pPr eaLnBrk="1" hangingPunct="1">
              <a:buClr>
                <a:schemeClr val="accent1">
                  <a:lumMod val="25000"/>
                </a:schemeClr>
              </a:buClr>
              <a:tabLst>
                <a:tab pos="576263" algn="l"/>
              </a:tabLst>
            </a:pPr>
            <a:endParaRPr lang="en-US" dirty="0" smtClean="0"/>
          </a:p>
          <a:p>
            <a:pPr lvl="1" eaLnBrk="1" hangingPunct="1">
              <a:buClr>
                <a:schemeClr val="accent1">
                  <a:lumMod val="25000"/>
                </a:schemeClr>
              </a:buClr>
              <a:buNone/>
              <a:tabLst>
                <a:tab pos="576263" algn="l"/>
              </a:tabLst>
            </a:pPr>
            <a:endParaRPr lang="en-US" dirty="0" smtClean="0"/>
          </a:p>
          <a:p>
            <a:pPr lvl="1" eaLnBrk="1" hangingPunct="1">
              <a:buClr>
                <a:schemeClr val="accent1">
                  <a:lumMod val="25000"/>
                </a:schemeClr>
              </a:buClr>
              <a:tabLst>
                <a:tab pos="576263" algn="l"/>
              </a:tabLst>
            </a:pPr>
            <a:endParaRPr lang="en-US" dirty="0" smtClean="0"/>
          </a:p>
          <a:p>
            <a:pPr eaLnBrk="1" hangingPunct="1">
              <a:tabLst>
                <a:tab pos="576263" algn="l"/>
              </a:tabLst>
            </a:pPr>
            <a:endParaRPr lang="en-US" dirty="0" smtClean="0"/>
          </a:p>
        </p:txBody>
      </p:sp>
      <p:grpSp>
        <p:nvGrpSpPr>
          <p:cNvPr id="25" name="Group 24"/>
          <p:cNvGrpSpPr/>
          <p:nvPr/>
        </p:nvGrpSpPr>
        <p:grpSpPr>
          <a:xfrm>
            <a:off x="1447800" y="4419600"/>
            <a:ext cx="7848600" cy="2133600"/>
            <a:chOff x="1447800" y="4419600"/>
            <a:chExt cx="7848600" cy="2133600"/>
          </a:xfrm>
        </p:grpSpPr>
        <p:sp>
          <p:nvSpPr>
            <p:cNvPr id="4" name="Rounded Rectangle 3"/>
            <p:cNvSpPr/>
            <p:nvPr/>
          </p:nvSpPr>
          <p:spPr>
            <a:xfrm>
              <a:off x="3200400" y="4419600"/>
              <a:ext cx="3657600" cy="2133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5" name="TextBox 10"/>
            <p:cNvSpPr txBox="1">
              <a:spLocks noChangeArrowheads="1"/>
            </p:cNvSpPr>
            <p:nvPr/>
          </p:nvSpPr>
          <p:spPr bwMode="auto">
            <a:xfrm>
              <a:off x="1981200" y="4648200"/>
              <a:ext cx="1143000" cy="369888"/>
            </a:xfrm>
            <a:prstGeom prst="rect">
              <a:avLst/>
            </a:prstGeom>
            <a:noFill/>
            <a:ln w="9525">
              <a:noFill/>
              <a:miter lim="800000"/>
              <a:headEnd/>
              <a:tailEnd/>
            </a:ln>
          </p:spPr>
          <p:txBody>
            <a:bodyPr>
              <a:spAutoFit/>
            </a:bodyPr>
            <a:lstStyle/>
            <a:p>
              <a:r>
                <a:rPr lang="en-US" dirty="0" smtClean="0">
                  <a:solidFill>
                    <a:srgbClr val="0070C0"/>
                  </a:solidFill>
                </a:rPr>
                <a:t>John</a:t>
              </a:r>
              <a:endParaRPr lang="en-US" dirty="0">
                <a:solidFill>
                  <a:srgbClr val="0070C0"/>
                </a:solidFill>
              </a:endParaRPr>
            </a:p>
          </p:txBody>
        </p:sp>
        <p:sp>
          <p:nvSpPr>
            <p:cNvPr id="6" name="TextBox 13"/>
            <p:cNvSpPr txBox="1">
              <a:spLocks noChangeArrowheads="1"/>
            </p:cNvSpPr>
            <p:nvPr/>
          </p:nvSpPr>
          <p:spPr bwMode="auto">
            <a:xfrm>
              <a:off x="6858000" y="4648200"/>
              <a:ext cx="1524000" cy="369888"/>
            </a:xfrm>
            <a:prstGeom prst="rect">
              <a:avLst/>
            </a:prstGeom>
            <a:noFill/>
            <a:ln w="9525">
              <a:noFill/>
              <a:miter lim="800000"/>
              <a:headEnd/>
              <a:tailEnd/>
            </a:ln>
          </p:spPr>
          <p:txBody>
            <a:bodyPr>
              <a:spAutoFit/>
            </a:bodyPr>
            <a:lstStyle/>
            <a:p>
              <a:r>
                <a:rPr lang="en-US" dirty="0" smtClean="0">
                  <a:solidFill>
                    <a:srgbClr val="FF0000"/>
                  </a:solidFill>
                </a:rPr>
                <a:t>Hello, John!</a:t>
              </a:r>
              <a:endParaRPr lang="en-US" dirty="0">
                <a:solidFill>
                  <a:srgbClr val="FF0000"/>
                </a:solidFill>
              </a:endParaRPr>
            </a:p>
          </p:txBody>
        </p:sp>
        <p:sp>
          <p:nvSpPr>
            <p:cNvPr id="7" name="Rectangle 6"/>
            <p:cNvSpPr/>
            <p:nvPr/>
          </p:nvSpPr>
          <p:spPr>
            <a:xfrm>
              <a:off x="4572000" y="4800600"/>
              <a:ext cx="990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9" name="TextBox 8"/>
            <p:cNvSpPr txBox="1">
              <a:spLocks noChangeArrowheads="1"/>
            </p:cNvSpPr>
            <p:nvPr/>
          </p:nvSpPr>
          <p:spPr bwMode="auto">
            <a:xfrm>
              <a:off x="4572000" y="4887912"/>
              <a:ext cx="990600" cy="369888"/>
            </a:xfrm>
            <a:prstGeom prst="rect">
              <a:avLst/>
            </a:prstGeom>
            <a:noFill/>
            <a:ln w="9525">
              <a:noFill/>
              <a:miter lim="800000"/>
              <a:headEnd/>
              <a:tailEnd/>
            </a:ln>
          </p:spPr>
          <p:txBody>
            <a:bodyPr>
              <a:spAutoFit/>
            </a:bodyPr>
            <a:lstStyle/>
            <a:p>
              <a:r>
                <a:rPr lang="en-US" dirty="0" smtClean="0"/>
                <a:t>  John</a:t>
              </a:r>
              <a:endParaRPr lang="en-US" dirty="0"/>
            </a:p>
          </p:txBody>
        </p:sp>
        <p:cxnSp>
          <p:nvCxnSpPr>
            <p:cNvPr id="10" name="Straight Arrow Connector 9"/>
            <p:cNvCxnSpPr/>
            <p:nvPr/>
          </p:nvCxnSpPr>
          <p:spPr>
            <a:xfrm>
              <a:off x="5562600" y="5029200"/>
              <a:ext cx="31242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1447800" y="5029200"/>
              <a:ext cx="31242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0"/>
            <p:cNvSpPr txBox="1">
              <a:spLocks noChangeArrowheads="1"/>
            </p:cNvSpPr>
            <p:nvPr/>
          </p:nvSpPr>
          <p:spPr bwMode="auto">
            <a:xfrm>
              <a:off x="1981200" y="5562600"/>
              <a:ext cx="1143000" cy="369888"/>
            </a:xfrm>
            <a:prstGeom prst="rect">
              <a:avLst/>
            </a:prstGeom>
            <a:noFill/>
            <a:ln w="9525">
              <a:noFill/>
              <a:miter lim="800000"/>
              <a:headEnd/>
              <a:tailEnd/>
            </a:ln>
          </p:spPr>
          <p:txBody>
            <a:bodyPr>
              <a:spAutoFit/>
            </a:bodyPr>
            <a:lstStyle/>
            <a:p>
              <a:r>
                <a:rPr lang="en-US" b="1" dirty="0" smtClean="0">
                  <a:solidFill>
                    <a:srgbClr val="0070C0"/>
                  </a:solidFill>
                </a:rPr>
                <a:t>58</a:t>
              </a:r>
              <a:endParaRPr lang="en-US" b="1" dirty="0">
                <a:solidFill>
                  <a:srgbClr val="0070C0"/>
                </a:solidFill>
              </a:endParaRPr>
            </a:p>
          </p:txBody>
        </p:sp>
        <p:sp>
          <p:nvSpPr>
            <p:cNvPr id="18" name="TextBox 13"/>
            <p:cNvSpPr txBox="1">
              <a:spLocks noChangeArrowheads="1"/>
            </p:cNvSpPr>
            <p:nvPr/>
          </p:nvSpPr>
          <p:spPr bwMode="auto">
            <a:xfrm>
              <a:off x="5867400" y="5574268"/>
              <a:ext cx="3429000" cy="369332"/>
            </a:xfrm>
            <a:prstGeom prst="rect">
              <a:avLst/>
            </a:prstGeom>
            <a:noFill/>
            <a:ln w="9525">
              <a:noFill/>
              <a:miter lim="800000"/>
              <a:headEnd/>
              <a:tailEnd/>
            </a:ln>
          </p:spPr>
          <p:txBody>
            <a:bodyPr wrap="square">
              <a:spAutoFit/>
            </a:bodyPr>
            <a:lstStyle/>
            <a:p>
              <a:r>
                <a:rPr lang="en-US" dirty="0" smtClean="0">
                  <a:solidFill>
                    <a:srgbClr val="FF0000"/>
                  </a:solidFill>
                </a:rPr>
                <a:t>The number you entered is: 58</a:t>
              </a:r>
              <a:endParaRPr lang="en-US" dirty="0">
                <a:solidFill>
                  <a:srgbClr val="FF0000"/>
                </a:solidFill>
              </a:endParaRPr>
            </a:p>
          </p:txBody>
        </p:sp>
        <p:sp>
          <p:nvSpPr>
            <p:cNvPr id="19" name="Rectangle 18"/>
            <p:cNvSpPr/>
            <p:nvPr/>
          </p:nvSpPr>
          <p:spPr>
            <a:xfrm>
              <a:off x="4572000" y="5715000"/>
              <a:ext cx="990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20" name="TextBox 19"/>
            <p:cNvSpPr txBox="1">
              <a:spLocks noChangeArrowheads="1"/>
            </p:cNvSpPr>
            <p:nvPr/>
          </p:nvSpPr>
          <p:spPr bwMode="auto">
            <a:xfrm>
              <a:off x="4495800" y="5802312"/>
              <a:ext cx="990600" cy="369888"/>
            </a:xfrm>
            <a:prstGeom prst="rect">
              <a:avLst/>
            </a:prstGeom>
            <a:noFill/>
            <a:ln w="9525">
              <a:noFill/>
              <a:miter lim="800000"/>
              <a:headEnd/>
              <a:tailEnd/>
            </a:ln>
          </p:spPr>
          <p:txBody>
            <a:bodyPr>
              <a:spAutoFit/>
            </a:bodyPr>
            <a:lstStyle/>
            <a:p>
              <a:r>
                <a:rPr lang="en-US" dirty="0" smtClean="0"/>
                <a:t>    58</a:t>
              </a:r>
              <a:endParaRPr lang="en-US" dirty="0"/>
            </a:p>
          </p:txBody>
        </p:sp>
        <p:cxnSp>
          <p:nvCxnSpPr>
            <p:cNvPr id="21" name="Straight Arrow Connector 20"/>
            <p:cNvCxnSpPr/>
            <p:nvPr/>
          </p:nvCxnSpPr>
          <p:spPr>
            <a:xfrm>
              <a:off x="5562600" y="5943600"/>
              <a:ext cx="31242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447800" y="5943600"/>
              <a:ext cx="31242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a:spLocks noChangeArrowheads="1"/>
            </p:cNvSpPr>
            <p:nvPr/>
          </p:nvSpPr>
          <p:spPr bwMode="auto">
            <a:xfrm>
              <a:off x="4343400" y="4506912"/>
              <a:ext cx="1752600" cy="369888"/>
            </a:xfrm>
            <a:prstGeom prst="rect">
              <a:avLst/>
            </a:prstGeom>
            <a:noFill/>
            <a:ln w="9525">
              <a:noFill/>
              <a:miter lim="800000"/>
              <a:headEnd/>
              <a:tailEnd/>
            </a:ln>
          </p:spPr>
          <p:txBody>
            <a:bodyPr wrap="square">
              <a:spAutoFit/>
            </a:bodyPr>
            <a:lstStyle/>
            <a:p>
              <a:r>
                <a:rPr lang="en-US" dirty="0" smtClean="0"/>
                <a:t>  </a:t>
              </a:r>
              <a:r>
                <a:rPr lang="en-US" dirty="0" smtClean="0">
                  <a:solidFill>
                    <a:schemeClr val="bg1">
                      <a:lumMod val="50000"/>
                    </a:schemeClr>
                  </a:solidFill>
                </a:rPr>
                <a:t>Box</a:t>
              </a:r>
              <a:r>
                <a:rPr lang="en-US" dirty="0" smtClean="0">
                  <a:solidFill>
                    <a:schemeClr val="bg1">
                      <a:lumMod val="50000"/>
                    </a:schemeClr>
                  </a:solidFill>
                </a:rPr>
                <a:t>1</a:t>
              </a:r>
              <a:endParaRPr lang="en-US" dirty="0">
                <a:solidFill>
                  <a:schemeClr val="bg1">
                    <a:lumMod val="50000"/>
                  </a:schemeClr>
                </a:solidFill>
              </a:endParaRPr>
            </a:p>
          </p:txBody>
        </p:sp>
        <p:sp>
          <p:nvSpPr>
            <p:cNvPr id="24" name="TextBox 23"/>
            <p:cNvSpPr txBox="1">
              <a:spLocks noChangeArrowheads="1"/>
            </p:cNvSpPr>
            <p:nvPr/>
          </p:nvSpPr>
          <p:spPr bwMode="auto">
            <a:xfrm>
              <a:off x="4343400" y="5421312"/>
              <a:ext cx="1752600" cy="369888"/>
            </a:xfrm>
            <a:prstGeom prst="rect">
              <a:avLst/>
            </a:prstGeom>
            <a:noFill/>
            <a:ln w="9525">
              <a:noFill/>
              <a:miter lim="800000"/>
              <a:headEnd/>
              <a:tailEnd/>
            </a:ln>
          </p:spPr>
          <p:txBody>
            <a:bodyPr wrap="square">
              <a:spAutoFit/>
            </a:bodyPr>
            <a:lstStyle/>
            <a:p>
              <a:r>
                <a:rPr lang="en-US" dirty="0" smtClean="0"/>
                <a:t>  </a:t>
              </a:r>
              <a:r>
                <a:rPr lang="en-US" dirty="0" smtClean="0">
                  <a:solidFill>
                    <a:schemeClr val="bg1">
                      <a:lumMod val="50000"/>
                    </a:schemeClr>
                  </a:solidFill>
                </a:rPr>
                <a:t>Box</a:t>
              </a:r>
              <a:r>
                <a:rPr lang="en-US" dirty="0" smtClean="0">
                  <a:solidFill>
                    <a:schemeClr val="bg1">
                      <a:lumMod val="50000"/>
                    </a:schemeClr>
                  </a:solidFill>
                </a:rPr>
                <a:t>2</a:t>
              </a:r>
              <a:endParaRPr lang="en-US" dirty="0">
                <a:solidFill>
                  <a:schemeClr val="bg1">
                    <a:lumMod val="50000"/>
                  </a:schemeClr>
                </a:solidFill>
              </a:endParaRPr>
            </a:p>
          </p:txBody>
        </p:sp>
      </p:grpSp>
      <p:pic>
        <p:nvPicPr>
          <p:cNvPr id="1027" name="Picture 3"/>
          <p:cNvPicPr>
            <a:picLocks noChangeAspect="1" noChangeArrowheads="1"/>
          </p:cNvPicPr>
          <p:nvPr/>
        </p:nvPicPr>
        <p:blipFill>
          <a:blip r:embed="rId2"/>
          <a:srcRect l="12206" t="18824" r="52500" b="40000"/>
          <a:stretch>
            <a:fillRect/>
          </a:stretch>
        </p:blipFill>
        <p:spPr bwMode="auto">
          <a:xfrm>
            <a:off x="4953000" y="1295400"/>
            <a:ext cx="3971109" cy="2895600"/>
          </a:xfrm>
          <a:prstGeom prst="rect">
            <a:avLst/>
          </a:prstGeom>
          <a:noFill/>
          <a:ln w="9525">
            <a:noFill/>
            <a:miter lim="800000"/>
            <a:headEnd/>
            <a:tailEnd/>
          </a:ln>
          <a:effectLst/>
        </p:spPr>
      </p:pic>
    </p:spTree>
  </p:cSld>
  <p:clrMapOvr>
    <a:masterClrMapping/>
  </p:clrMapOvr>
  <p:transition spd="slow">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dirty="0" smtClean="0">
                <a:solidFill>
                  <a:schemeClr val="accent1">
                    <a:lumMod val="25000"/>
                  </a:schemeClr>
                </a:solidFill>
              </a:rPr>
              <a:t>What is a variable?</a:t>
            </a:r>
          </a:p>
        </p:txBody>
      </p:sp>
      <p:sp>
        <p:nvSpPr>
          <p:cNvPr id="4100" name="Rectangle 3"/>
          <p:cNvSpPr>
            <a:spLocks noGrp="1" noChangeArrowheads="1"/>
          </p:cNvSpPr>
          <p:nvPr>
            <p:ph type="body" idx="1"/>
          </p:nvPr>
        </p:nvSpPr>
        <p:spPr>
          <a:xfrm>
            <a:off x="1371600" y="1265237"/>
            <a:ext cx="7315200" cy="4525963"/>
          </a:xfrm>
        </p:spPr>
        <p:txBody>
          <a:bodyPr/>
          <a:lstStyle/>
          <a:p>
            <a:pPr eaLnBrk="1" hangingPunct="1">
              <a:buClr>
                <a:schemeClr val="accent1">
                  <a:lumMod val="25000"/>
                </a:schemeClr>
              </a:buClr>
              <a:tabLst>
                <a:tab pos="576263" algn="l"/>
              </a:tabLst>
            </a:pPr>
            <a:r>
              <a:rPr lang="en-US" sz="2000" dirty="0" smtClean="0"/>
              <a:t>First variable:</a:t>
            </a:r>
          </a:p>
          <a:p>
            <a:pPr lvl="1" eaLnBrk="1" hangingPunct="1">
              <a:buClr>
                <a:schemeClr val="accent1">
                  <a:lumMod val="25000"/>
                </a:schemeClr>
              </a:buClr>
              <a:tabLst>
                <a:tab pos="576263" algn="l"/>
              </a:tabLst>
            </a:pPr>
            <a:r>
              <a:rPr lang="en-US" sz="2000" dirty="0" smtClean="0"/>
              <a:t>Name: </a:t>
            </a:r>
            <a:r>
              <a:rPr lang="en-US" sz="2000" dirty="0" smtClean="0"/>
              <a:t>Box</a:t>
            </a:r>
            <a:r>
              <a:rPr lang="en-US" sz="2000" dirty="0" smtClean="0"/>
              <a:t>1</a:t>
            </a:r>
            <a:endParaRPr lang="en-US" sz="2000" dirty="0" smtClean="0"/>
          </a:p>
          <a:p>
            <a:pPr lvl="1" eaLnBrk="1" hangingPunct="1">
              <a:buClr>
                <a:schemeClr val="accent1">
                  <a:lumMod val="25000"/>
                </a:schemeClr>
              </a:buClr>
              <a:tabLst>
                <a:tab pos="576263" algn="l"/>
              </a:tabLst>
            </a:pPr>
            <a:r>
              <a:rPr lang="en-US" sz="2000" dirty="0" smtClean="0"/>
              <a:t>Value: John</a:t>
            </a:r>
          </a:p>
          <a:p>
            <a:pPr lvl="1" eaLnBrk="1" hangingPunct="1">
              <a:buClr>
                <a:schemeClr val="accent1">
                  <a:lumMod val="25000"/>
                </a:schemeClr>
              </a:buClr>
              <a:tabLst>
                <a:tab pos="576263" algn="l"/>
              </a:tabLst>
            </a:pPr>
            <a:r>
              <a:rPr lang="en-US" sz="2000" dirty="0" smtClean="0"/>
              <a:t>Type: Text</a:t>
            </a:r>
          </a:p>
          <a:p>
            <a:pPr eaLnBrk="1" hangingPunct="1">
              <a:buClr>
                <a:schemeClr val="accent1">
                  <a:lumMod val="25000"/>
                </a:schemeClr>
              </a:buClr>
              <a:tabLst>
                <a:tab pos="576263" algn="l"/>
              </a:tabLst>
            </a:pPr>
            <a:r>
              <a:rPr lang="en-US" sz="2000" dirty="0" smtClean="0"/>
              <a:t>Second variable:</a:t>
            </a:r>
          </a:p>
          <a:p>
            <a:pPr lvl="1" eaLnBrk="1" hangingPunct="1">
              <a:buClr>
                <a:schemeClr val="accent1">
                  <a:lumMod val="25000"/>
                </a:schemeClr>
              </a:buClr>
              <a:tabLst>
                <a:tab pos="576263" algn="l"/>
              </a:tabLst>
            </a:pPr>
            <a:r>
              <a:rPr lang="en-US" sz="2000" dirty="0" smtClean="0"/>
              <a:t>Name: </a:t>
            </a:r>
            <a:r>
              <a:rPr lang="en-US" sz="2000" dirty="0" smtClean="0"/>
              <a:t>Box2</a:t>
            </a:r>
            <a:endParaRPr lang="en-US" sz="2000" dirty="0" smtClean="0"/>
          </a:p>
          <a:p>
            <a:pPr lvl="1" eaLnBrk="1" hangingPunct="1">
              <a:buClr>
                <a:schemeClr val="accent1">
                  <a:lumMod val="25000"/>
                </a:schemeClr>
              </a:buClr>
              <a:tabLst>
                <a:tab pos="576263" algn="l"/>
              </a:tabLst>
            </a:pPr>
            <a:r>
              <a:rPr lang="en-US" sz="2000" dirty="0" smtClean="0"/>
              <a:t>Value: 58</a:t>
            </a:r>
          </a:p>
          <a:p>
            <a:pPr lvl="1" eaLnBrk="1" hangingPunct="1">
              <a:buClr>
                <a:schemeClr val="accent1">
                  <a:lumMod val="25000"/>
                </a:schemeClr>
              </a:buClr>
              <a:tabLst>
                <a:tab pos="576263" algn="l"/>
              </a:tabLst>
            </a:pPr>
            <a:r>
              <a:rPr lang="en-US" sz="2000" dirty="0" smtClean="0"/>
              <a:t>Type: Integer</a:t>
            </a:r>
          </a:p>
          <a:p>
            <a:pPr eaLnBrk="1" hangingPunct="1">
              <a:buClr>
                <a:schemeClr val="accent1">
                  <a:lumMod val="25000"/>
                </a:schemeClr>
              </a:buClr>
              <a:tabLst>
                <a:tab pos="576263" algn="l"/>
              </a:tabLst>
            </a:pPr>
            <a:endParaRPr lang="en-US" sz="2000" dirty="0" smtClean="0"/>
          </a:p>
          <a:p>
            <a:pPr eaLnBrk="1" hangingPunct="1">
              <a:buClr>
                <a:schemeClr val="accent1">
                  <a:lumMod val="25000"/>
                </a:schemeClr>
              </a:buClr>
              <a:tabLst>
                <a:tab pos="576263" algn="l"/>
              </a:tabLst>
            </a:pPr>
            <a:endParaRPr lang="en-US" dirty="0" smtClean="0"/>
          </a:p>
          <a:p>
            <a:pPr lvl="1" eaLnBrk="1" hangingPunct="1">
              <a:buClr>
                <a:schemeClr val="accent1">
                  <a:lumMod val="25000"/>
                </a:schemeClr>
              </a:buClr>
              <a:buNone/>
              <a:tabLst>
                <a:tab pos="576263" algn="l"/>
              </a:tabLst>
            </a:pPr>
            <a:endParaRPr lang="en-US" dirty="0" smtClean="0"/>
          </a:p>
          <a:p>
            <a:pPr lvl="1" eaLnBrk="1" hangingPunct="1">
              <a:buClr>
                <a:schemeClr val="accent1">
                  <a:lumMod val="25000"/>
                </a:schemeClr>
              </a:buClr>
              <a:tabLst>
                <a:tab pos="576263" algn="l"/>
              </a:tabLst>
            </a:pPr>
            <a:endParaRPr lang="en-US" dirty="0" smtClean="0"/>
          </a:p>
          <a:p>
            <a:pPr eaLnBrk="1" hangingPunct="1">
              <a:tabLst>
                <a:tab pos="576263" algn="l"/>
              </a:tabLst>
            </a:pPr>
            <a:endParaRPr lang="en-US" dirty="0" smtClean="0"/>
          </a:p>
        </p:txBody>
      </p:sp>
      <p:grpSp>
        <p:nvGrpSpPr>
          <p:cNvPr id="42" name="Group 41"/>
          <p:cNvGrpSpPr/>
          <p:nvPr/>
        </p:nvGrpSpPr>
        <p:grpSpPr>
          <a:xfrm>
            <a:off x="1371600" y="4419600"/>
            <a:ext cx="7848600" cy="2133600"/>
            <a:chOff x="1447800" y="4419600"/>
            <a:chExt cx="7848600" cy="2133600"/>
          </a:xfrm>
        </p:grpSpPr>
        <p:sp>
          <p:nvSpPr>
            <p:cNvPr id="43" name="Rounded Rectangle 42"/>
            <p:cNvSpPr/>
            <p:nvPr/>
          </p:nvSpPr>
          <p:spPr>
            <a:xfrm>
              <a:off x="3200400" y="4419600"/>
              <a:ext cx="3657600" cy="2133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44" name="TextBox 10"/>
            <p:cNvSpPr txBox="1">
              <a:spLocks noChangeArrowheads="1"/>
            </p:cNvSpPr>
            <p:nvPr/>
          </p:nvSpPr>
          <p:spPr bwMode="auto">
            <a:xfrm>
              <a:off x="1981200" y="4648200"/>
              <a:ext cx="1143000" cy="369888"/>
            </a:xfrm>
            <a:prstGeom prst="rect">
              <a:avLst/>
            </a:prstGeom>
            <a:noFill/>
            <a:ln w="9525">
              <a:noFill/>
              <a:miter lim="800000"/>
              <a:headEnd/>
              <a:tailEnd/>
            </a:ln>
          </p:spPr>
          <p:txBody>
            <a:bodyPr>
              <a:spAutoFit/>
            </a:bodyPr>
            <a:lstStyle/>
            <a:p>
              <a:r>
                <a:rPr lang="en-US" dirty="0" smtClean="0">
                  <a:solidFill>
                    <a:srgbClr val="0070C0"/>
                  </a:solidFill>
                </a:rPr>
                <a:t>John</a:t>
              </a:r>
              <a:endParaRPr lang="en-US" dirty="0">
                <a:solidFill>
                  <a:srgbClr val="0070C0"/>
                </a:solidFill>
              </a:endParaRPr>
            </a:p>
          </p:txBody>
        </p:sp>
        <p:sp>
          <p:nvSpPr>
            <p:cNvPr id="45" name="TextBox 13"/>
            <p:cNvSpPr txBox="1">
              <a:spLocks noChangeArrowheads="1"/>
            </p:cNvSpPr>
            <p:nvPr/>
          </p:nvSpPr>
          <p:spPr bwMode="auto">
            <a:xfrm>
              <a:off x="6858000" y="4648200"/>
              <a:ext cx="1524000" cy="369888"/>
            </a:xfrm>
            <a:prstGeom prst="rect">
              <a:avLst/>
            </a:prstGeom>
            <a:noFill/>
            <a:ln w="9525">
              <a:noFill/>
              <a:miter lim="800000"/>
              <a:headEnd/>
              <a:tailEnd/>
            </a:ln>
          </p:spPr>
          <p:txBody>
            <a:bodyPr>
              <a:spAutoFit/>
            </a:bodyPr>
            <a:lstStyle/>
            <a:p>
              <a:r>
                <a:rPr lang="en-US" dirty="0" smtClean="0">
                  <a:solidFill>
                    <a:srgbClr val="FF0000"/>
                  </a:solidFill>
                </a:rPr>
                <a:t>Hello, John!</a:t>
              </a:r>
              <a:endParaRPr lang="en-US" dirty="0">
                <a:solidFill>
                  <a:srgbClr val="FF0000"/>
                </a:solidFill>
              </a:endParaRPr>
            </a:p>
          </p:txBody>
        </p:sp>
        <p:sp>
          <p:nvSpPr>
            <p:cNvPr id="46" name="Rectangle 45"/>
            <p:cNvSpPr/>
            <p:nvPr/>
          </p:nvSpPr>
          <p:spPr>
            <a:xfrm>
              <a:off x="4572000" y="4800600"/>
              <a:ext cx="990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47" name="TextBox 46"/>
            <p:cNvSpPr txBox="1">
              <a:spLocks noChangeArrowheads="1"/>
            </p:cNvSpPr>
            <p:nvPr/>
          </p:nvSpPr>
          <p:spPr bwMode="auto">
            <a:xfrm>
              <a:off x="4572000" y="4887912"/>
              <a:ext cx="990600" cy="369888"/>
            </a:xfrm>
            <a:prstGeom prst="rect">
              <a:avLst/>
            </a:prstGeom>
            <a:noFill/>
            <a:ln w="9525">
              <a:noFill/>
              <a:miter lim="800000"/>
              <a:headEnd/>
              <a:tailEnd/>
            </a:ln>
          </p:spPr>
          <p:txBody>
            <a:bodyPr>
              <a:spAutoFit/>
            </a:bodyPr>
            <a:lstStyle/>
            <a:p>
              <a:r>
                <a:rPr lang="en-US" dirty="0" smtClean="0"/>
                <a:t>  John</a:t>
              </a:r>
              <a:endParaRPr lang="en-US" dirty="0"/>
            </a:p>
          </p:txBody>
        </p:sp>
        <p:cxnSp>
          <p:nvCxnSpPr>
            <p:cNvPr id="48" name="Straight Arrow Connector 47"/>
            <p:cNvCxnSpPr/>
            <p:nvPr/>
          </p:nvCxnSpPr>
          <p:spPr>
            <a:xfrm>
              <a:off x="5562600" y="5029200"/>
              <a:ext cx="31242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1447800" y="5029200"/>
              <a:ext cx="31242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50" name="TextBox 10"/>
            <p:cNvSpPr txBox="1">
              <a:spLocks noChangeArrowheads="1"/>
            </p:cNvSpPr>
            <p:nvPr/>
          </p:nvSpPr>
          <p:spPr bwMode="auto">
            <a:xfrm>
              <a:off x="1981200" y="5562600"/>
              <a:ext cx="1143000" cy="369888"/>
            </a:xfrm>
            <a:prstGeom prst="rect">
              <a:avLst/>
            </a:prstGeom>
            <a:noFill/>
            <a:ln w="9525">
              <a:noFill/>
              <a:miter lim="800000"/>
              <a:headEnd/>
              <a:tailEnd/>
            </a:ln>
          </p:spPr>
          <p:txBody>
            <a:bodyPr>
              <a:spAutoFit/>
            </a:bodyPr>
            <a:lstStyle/>
            <a:p>
              <a:r>
                <a:rPr lang="en-US" b="1" dirty="0" smtClean="0">
                  <a:solidFill>
                    <a:srgbClr val="0070C0"/>
                  </a:solidFill>
                </a:rPr>
                <a:t>58</a:t>
              </a:r>
              <a:endParaRPr lang="en-US" b="1" dirty="0">
                <a:solidFill>
                  <a:srgbClr val="0070C0"/>
                </a:solidFill>
              </a:endParaRPr>
            </a:p>
          </p:txBody>
        </p:sp>
        <p:sp>
          <p:nvSpPr>
            <p:cNvPr id="51" name="TextBox 13"/>
            <p:cNvSpPr txBox="1">
              <a:spLocks noChangeArrowheads="1"/>
            </p:cNvSpPr>
            <p:nvPr/>
          </p:nvSpPr>
          <p:spPr bwMode="auto">
            <a:xfrm>
              <a:off x="5867400" y="5574268"/>
              <a:ext cx="3429000" cy="369332"/>
            </a:xfrm>
            <a:prstGeom prst="rect">
              <a:avLst/>
            </a:prstGeom>
            <a:noFill/>
            <a:ln w="9525">
              <a:noFill/>
              <a:miter lim="800000"/>
              <a:headEnd/>
              <a:tailEnd/>
            </a:ln>
          </p:spPr>
          <p:txBody>
            <a:bodyPr wrap="square">
              <a:spAutoFit/>
            </a:bodyPr>
            <a:lstStyle/>
            <a:p>
              <a:r>
                <a:rPr lang="en-US" dirty="0" smtClean="0">
                  <a:solidFill>
                    <a:srgbClr val="FF0000"/>
                  </a:solidFill>
                </a:rPr>
                <a:t>The number you entered is: 58</a:t>
              </a:r>
              <a:endParaRPr lang="en-US" dirty="0">
                <a:solidFill>
                  <a:srgbClr val="FF0000"/>
                </a:solidFill>
              </a:endParaRPr>
            </a:p>
          </p:txBody>
        </p:sp>
        <p:sp>
          <p:nvSpPr>
            <p:cNvPr id="52" name="Rectangle 51"/>
            <p:cNvSpPr/>
            <p:nvPr/>
          </p:nvSpPr>
          <p:spPr>
            <a:xfrm>
              <a:off x="4572000" y="5715000"/>
              <a:ext cx="990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53" name="TextBox 52"/>
            <p:cNvSpPr txBox="1">
              <a:spLocks noChangeArrowheads="1"/>
            </p:cNvSpPr>
            <p:nvPr/>
          </p:nvSpPr>
          <p:spPr bwMode="auto">
            <a:xfrm>
              <a:off x="4495800" y="5802312"/>
              <a:ext cx="990600" cy="369888"/>
            </a:xfrm>
            <a:prstGeom prst="rect">
              <a:avLst/>
            </a:prstGeom>
            <a:noFill/>
            <a:ln w="9525">
              <a:noFill/>
              <a:miter lim="800000"/>
              <a:headEnd/>
              <a:tailEnd/>
            </a:ln>
          </p:spPr>
          <p:txBody>
            <a:bodyPr>
              <a:spAutoFit/>
            </a:bodyPr>
            <a:lstStyle/>
            <a:p>
              <a:r>
                <a:rPr lang="en-US" dirty="0" smtClean="0"/>
                <a:t>    58</a:t>
              </a:r>
              <a:endParaRPr lang="en-US" dirty="0"/>
            </a:p>
          </p:txBody>
        </p:sp>
        <p:cxnSp>
          <p:nvCxnSpPr>
            <p:cNvPr id="54" name="Straight Arrow Connector 53"/>
            <p:cNvCxnSpPr/>
            <p:nvPr/>
          </p:nvCxnSpPr>
          <p:spPr>
            <a:xfrm>
              <a:off x="5562600" y="5943600"/>
              <a:ext cx="31242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1447800" y="5943600"/>
              <a:ext cx="3124200"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a:spLocks noChangeArrowheads="1"/>
            </p:cNvSpPr>
            <p:nvPr/>
          </p:nvSpPr>
          <p:spPr bwMode="auto">
            <a:xfrm>
              <a:off x="4343400" y="4506912"/>
              <a:ext cx="1752600" cy="369888"/>
            </a:xfrm>
            <a:prstGeom prst="rect">
              <a:avLst/>
            </a:prstGeom>
            <a:noFill/>
            <a:ln w="9525">
              <a:noFill/>
              <a:miter lim="800000"/>
              <a:headEnd/>
              <a:tailEnd/>
            </a:ln>
          </p:spPr>
          <p:txBody>
            <a:bodyPr wrap="square">
              <a:spAutoFit/>
            </a:bodyPr>
            <a:lstStyle/>
            <a:p>
              <a:r>
                <a:rPr lang="en-US" dirty="0" smtClean="0"/>
                <a:t>  </a:t>
              </a:r>
              <a:r>
                <a:rPr lang="en-US" dirty="0" smtClean="0">
                  <a:solidFill>
                    <a:schemeClr val="bg1">
                      <a:lumMod val="50000"/>
                    </a:schemeClr>
                  </a:solidFill>
                </a:rPr>
                <a:t>Box1</a:t>
              </a:r>
              <a:endParaRPr lang="en-US" dirty="0">
                <a:solidFill>
                  <a:schemeClr val="bg1">
                    <a:lumMod val="50000"/>
                  </a:schemeClr>
                </a:solidFill>
              </a:endParaRPr>
            </a:p>
          </p:txBody>
        </p:sp>
        <p:sp>
          <p:nvSpPr>
            <p:cNvPr id="57" name="TextBox 56"/>
            <p:cNvSpPr txBox="1">
              <a:spLocks noChangeArrowheads="1"/>
            </p:cNvSpPr>
            <p:nvPr/>
          </p:nvSpPr>
          <p:spPr bwMode="auto">
            <a:xfrm>
              <a:off x="4343400" y="5421312"/>
              <a:ext cx="1752600" cy="369888"/>
            </a:xfrm>
            <a:prstGeom prst="rect">
              <a:avLst/>
            </a:prstGeom>
            <a:noFill/>
            <a:ln w="9525">
              <a:noFill/>
              <a:miter lim="800000"/>
              <a:headEnd/>
              <a:tailEnd/>
            </a:ln>
          </p:spPr>
          <p:txBody>
            <a:bodyPr wrap="square">
              <a:spAutoFit/>
            </a:bodyPr>
            <a:lstStyle/>
            <a:p>
              <a:r>
                <a:rPr lang="en-US" dirty="0" smtClean="0"/>
                <a:t>  </a:t>
              </a:r>
              <a:r>
                <a:rPr lang="en-US" dirty="0" smtClean="0">
                  <a:solidFill>
                    <a:schemeClr val="bg1">
                      <a:lumMod val="50000"/>
                    </a:schemeClr>
                  </a:solidFill>
                </a:rPr>
                <a:t>Box2</a:t>
              </a:r>
              <a:endParaRPr lang="en-US" dirty="0">
                <a:solidFill>
                  <a:schemeClr val="bg1">
                    <a:lumMod val="50000"/>
                  </a:schemeClr>
                </a:solidFill>
              </a:endParaRPr>
            </a:p>
          </p:txBody>
        </p:sp>
      </p:grpSp>
    </p:spTree>
  </p:cSld>
  <p:clrMapOvr>
    <a:masterClrMapping/>
  </p:clrMapOvr>
  <p:transition spd="slow">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dirty="0" smtClean="0">
                <a:solidFill>
                  <a:schemeClr val="accent1">
                    <a:lumMod val="25000"/>
                  </a:schemeClr>
                </a:solidFill>
              </a:rPr>
              <a:t>Variable Types</a:t>
            </a:r>
          </a:p>
        </p:txBody>
      </p:sp>
      <p:sp>
        <p:nvSpPr>
          <p:cNvPr id="4100" name="Rectangle 3"/>
          <p:cNvSpPr>
            <a:spLocks noGrp="1" noChangeArrowheads="1"/>
          </p:cNvSpPr>
          <p:nvPr>
            <p:ph type="body" idx="1"/>
          </p:nvPr>
        </p:nvSpPr>
        <p:spPr>
          <a:xfrm>
            <a:off x="1371600" y="1265237"/>
            <a:ext cx="7772400" cy="5364163"/>
          </a:xfrm>
        </p:spPr>
        <p:txBody>
          <a:bodyPr/>
          <a:lstStyle/>
          <a:p>
            <a:pPr eaLnBrk="1" hangingPunct="1">
              <a:buClr>
                <a:schemeClr val="accent1">
                  <a:lumMod val="25000"/>
                </a:schemeClr>
              </a:buClr>
              <a:tabLst>
                <a:tab pos="576263" algn="l"/>
              </a:tabLst>
            </a:pPr>
            <a:r>
              <a:rPr lang="en-US" sz="2400" dirty="0" smtClean="0"/>
              <a:t>Frequently used types:</a:t>
            </a:r>
          </a:p>
          <a:p>
            <a:pPr lvl="1" eaLnBrk="1" hangingPunct="1">
              <a:buClr>
                <a:schemeClr val="accent1">
                  <a:lumMod val="25000"/>
                </a:schemeClr>
              </a:buClr>
              <a:tabLst>
                <a:tab pos="576263" algn="l"/>
              </a:tabLst>
            </a:pPr>
            <a:r>
              <a:rPr lang="en-US" sz="2000" dirty="0" smtClean="0"/>
              <a:t>Integer: Used to store an integer number</a:t>
            </a:r>
          </a:p>
          <a:p>
            <a:pPr lvl="1" eaLnBrk="1" hangingPunct="1">
              <a:buClr>
                <a:schemeClr val="accent1">
                  <a:lumMod val="25000"/>
                </a:schemeClr>
              </a:buClr>
              <a:tabLst>
                <a:tab pos="576263" algn="l"/>
              </a:tabLst>
            </a:pPr>
            <a:r>
              <a:rPr lang="en-US" sz="2000" dirty="0" smtClean="0"/>
              <a:t>Double: Used to store a whole number or a number with  </a:t>
            </a:r>
          </a:p>
          <a:p>
            <a:pPr lvl="1" eaLnBrk="1" hangingPunct="1">
              <a:buClr>
                <a:schemeClr val="accent1">
                  <a:lumMod val="25000"/>
                </a:schemeClr>
              </a:buClr>
              <a:buNone/>
              <a:tabLst>
                <a:tab pos="576263" algn="l"/>
              </a:tabLst>
            </a:pPr>
            <a:r>
              <a:rPr lang="en-US" sz="2000" dirty="0" smtClean="0"/>
              <a:t>                  decimal points</a:t>
            </a:r>
          </a:p>
          <a:p>
            <a:pPr lvl="1" eaLnBrk="1" hangingPunct="1">
              <a:buClr>
                <a:schemeClr val="accent1">
                  <a:lumMod val="25000"/>
                </a:schemeClr>
              </a:buClr>
              <a:tabLst>
                <a:tab pos="576263" algn="l"/>
              </a:tabLst>
            </a:pPr>
            <a:r>
              <a:rPr lang="en-US" sz="2000" dirty="0" smtClean="0"/>
              <a:t>String: Used to store 1 or more sequence of </a:t>
            </a:r>
            <a:r>
              <a:rPr lang="en-US" sz="2000" dirty="0" smtClean="0"/>
              <a:t>alpha-numeric characters </a:t>
            </a:r>
            <a:r>
              <a:rPr lang="en-US" sz="2000" dirty="0" smtClean="0"/>
              <a:t>(text)</a:t>
            </a:r>
          </a:p>
          <a:p>
            <a:pPr lvl="1" eaLnBrk="1" hangingPunct="1">
              <a:buClr>
                <a:schemeClr val="accent1">
                  <a:lumMod val="25000"/>
                </a:schemeClr>
              </a:buClr>
              <a:tabLst>
                <a:tab pos="576263" algn="l"/>
              </a:tabLst>
            </a:pPr>
            <a:r>
              <a:rPr lang="en-US" sz="2000" dirty="0" smtClean="0"/>
              <a:t>Boolean: Used to store a True or False value</a:t>
            </a:r>
          </a:p>
        </p:txBody>
      </p:sp>
    </p:spTree>
  </p:cSld>
  <p:clrMapOvr>
    <a:masterClrMapping/>
  </p:clrMapOvr>
  <p:transition spd="slow">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dirty="0" smtClean="0">
                <a:solidFill>
                  <a:schemeClr val="accent1">
                    <a:lumMod val="25000"/>
                  </a:schemeClr>
                </a:solidFill>
              </a:rPr>
              <a:t>Variable Types</a:t>
            </a:r>
          </a:p>
        </p:txBody>
      </p:sp>
      <p:sp>
        <p:nvSpPr>
          <p:cNvPr id="4100" name="Rectangle 3"/>
          <p:cNvSpPr>
            <a:spLocks noGrp="1" noChangeArrowheads="1"/>
          </p:cNvSpPr>
          <p:nvPr>
            <p:ph type="body" idx="1"/>
          </p:nvPr>
        </p:nvSpPr>
        <p:spPr>
          <a:xfrm>
            <a:off x="1371600" y="1265237"/>
            <a:ext cx="7772400" cy="5364163"/>
          </a:xfrm>
        </p:spPr>
        <p:txBody>
          <a:bodyPr/>
          <a:lstStyle/>
          <a:p>
            <a:pPr eaLnBrk="1" hangingPunct="1">
              <a:buClr>
                <a:schemeClr val="accent1">
                  <a:lumMod val="25000"/>
                </a:schemeClr>
              </a:buClr>
              <a:tabLst>
                <a:tab pos="576263" algn="l"/>
              </a:tabLst>
            </a:pPr>
            <a:r>
              <a:rPr lang="en-US" sz="2400" dirty="0" smtClean="0"/>
              <a:t>To create a variable:</a:t>
            </a:r>
          </a:p>
          <a:p>
            <a:pPr eaLnBrk="1" hangingPunct="1">
              <a:buClr>
                <a:schemeClr val="accent1">
                  <a:lumMod val="25000"/>
                </a:schemeClr>
              </a:buClr>
              <a:buNone/>
              <a:tabLst>
                <a:tab pos="576263" algn="l"/>
              </a:tabLst>
            </a:pPr>
            <a:r>
              <a:rPr lang="en-US" sz="2000" dirty="0" smtClean="0"/>
              <a:t>		</a:t>
            </a:r>
            <a:r>
              <a:rPr lang="en-US" sz="1800" dirty="0" smtClean="0">
                <a:solidFill>
                  <a:srgbClr val="FF0000"/>
                </a:solidFill>
              </a:rPr>
              <a:t>Dim</a:t>
            </a:r>
            <a:r>
              <a:rPr lang="en-US" sz="1800" dirty="0" smtClean="0"/>
              <a:t> </a:t>
            </a:r>
            <a:r>
              <a:rPr lang="en-US" sz="1800" dirty="0" err="1" smtClean="0"/>
              <a:t>intInput</a:t>
            </a:r>
            <a:r>
              <a:rPr lang="en-US" sz="1800" dirty="0" smtClean="0"/>
              <a:t> </a:t>
            </a:r>
            <a:r>
              <a:rPr lang="en-US" sz="1800" dirty="0" smtClean="0">
                <a:solidFill>
                  <a:srgbClr val="FF0000"/>
                </a:solidFill>
              </a:rPr>
              <a:t>As Integer</a:t>
            </a:r>
          </a:p>
          <a:p>
            <a:pPr eaLnBrk="1" hangingPunct="1">
              <a:buClr>
                <a:schemeClr val="accent1">
                  <a:lumMod val="25000"/>
                </a:schemeClr>
              </a:buClr>
              <a:buNone/>
              <a:tabLst>
                <a:tab pos="576263" algn="l"/>
              </a:tabLst>
            </a:pPr>
            <a:r>
              <a:rPr lang="en-US" sz="1800" dirty="0" smtClean="0"/>
              <a:t>		</a:t>
            </a:r>
            <a:r>
              <a:rPr lang="en-US" sz="1800" dirty="0" err="1" smtClean="0"/>
              <a:t>intInput</a:t>
            </a:r>
            <a:r>
              <a:rPr lang="en-US" sz="1800" dirty="0" smtClean="0"/>
              <a:t> = 2</a:t>
            </a:r>
          </a:p>
          <a:p>
            <a:pPr eaLnBrk="1" hangingPunct="1">
              <a:buClr>
                <a:schemeClr val="accent1">
                  <a:lumMod val="25000"/>
                </a:schemeClr>
              </a:buClr>
              <a:buNone/>
              <a:tabLst>
                <a:tab pos="576263" algn="l"/>
              </a:tabLst>
            </a:pPr>
            <a:endParaRPr lang="en-US" sz="1200" dirty="0" smtClean="0"/>
          </a:p>
          <a:p>
            <a:pPr eaLnBrk="1" hangingPunct="1">
              <a:buClr>
                <a:schemeClr val="accent1">
                  <a:lumMod val="25000"/>
                </a:schemeClr>
              </a:buClr>
              <a:buNone/>
              <a:tabLst>
                <a:tab pos="576263" algn="l"/>
              </a:tabLst>
            </a:pPr>
            <a:r>
              <a:rPr lang="en-US" sz="1800" dirty="0" smtClean="0"/>
              <a:t>		</a:t>
            </a:r>
            <a:r>
              <a:rPr lang="en-US" sz="1800" dirty="0" smtClean="0">
                <a:solidFill>
                  <a:srgbClr val="FF0000"/>
                </a:solidFill>
              </a:rPr>
              <a:t>Dim </a:t>
            </a:r>
            <a:r>
              <a:rPr lang="en-US" sz="1800" dirty="0" err="1" smtClean="0"/>
              <a:t>dblInput</a:t>
            </a:r>
            <a:r>
              <a:rPr lang="en-US" sz="1800" dirty="0" smtClean="0"/>
              <a:t> </a:t>
            </a:r>
            <a:r>
              <a:rPr lang="en-US" sz="1800" dirty="0" smtClean="0">
                <a:solidFill>
                  <a:srgbClr val="FF0000"/>
                </a:solidFill>
              </a:rPr>
              <a:t>As Double</a:t>
            </a:r>
          </a:p>
          <a:p>
            <a:pPr eaLnBrk="1" hangingPunct="1">
              <a:buClr>
                <a:schemeClr val="accent1">
                  <a:lumMod val="25000"/>
                </a:schemeClr>
              </a:buClr>
              <a:buNone/>
              <a:tabLst>
                <a:tab pos="576263" algn="l"/>
              </a:tabLst>
            </a:pPr>
            <a:r>
              <a:rPr lang="en-US" sz="1800" dirty="0" smtClean="0"/>
              <a:t>		</a:t>
            </a:r>
            <a:r>
              <a:rPr lang="en-US" sz="1800" dirty="0" err="1" smtClean="0"/>
              <a:t>dblInput</a:t>
            </a:r>
            <a:r>
              <a:rPr lang="en-US" sz="1800" dirty="0" smtClean="0"/>
              <a:t> = 2.5</a:t>
            </a:r>
          </a:p>
          <a:p>
            <a:pPr eaLnBrk="1" hangingPunct="1">
              <a:buClr>
                <a:schemeClr val="accent1">
                  <a:lumMod val="25000"/>
                </a:schemeClr>
              </a:buClr>
              <a:buNone/>
              <a:tabLst>
                <a:tab pos="576263" algn="l"/>
              </a:tabLst>
            </a:pPr>
            <a:endParaRPr lang="en-US" sz="1200" dirty="0" smtClean="0"/>
          </a:p>
          <a:p>
            <a:pPr eaLnBrk="1" hangingPunct="1">
              <a:buClr>
                <a:schemeClr val="accent1">
                  <a:lumMod val="25000"/>
                </a:schemeClr>
              </a:buClr>
              <a:buNone/>
              <a:tabLst>
                <a:tab pos="576263" algn="l"/>
              </a:tabLst>
            </a:pPr>
            <a:r>
              <a:rPr lang="en-US" sz="1800" dirty="0" smtClean="0"/>
              <a:t>		</a:t>
            </a:r>
            <a:r>
              <a:rPr lang="en-US" sz="1800" dirty="0" smtClean="0">
                <a:solidFill>
                  <a:srgbClr val="FF0000"/>
                </a:solidFill>
              </a:rPr>
              <a:t>Dim </a:t>
            </a:r>
            <a:r>
              <a:rPr lang="en-US" sz="1800" dirty="0" err="1" smtClean="0"/>
              <a:t>strName</a:t>
            </a:r>
            <a:r>
              <a:rPr lang="en-US" sz="1800" dirty="0" smtClean="0"/>
              <a:t> </a:t>
            </a:r>
            <a:r>
              <a:rPr lang="en-US" sz="1800" dirty="0" smtClean="0">
                <a:solidFill>
                  <a:srgbClr val="FF0000"/>
                </a:solidFill>
              </a:rPr>
              <a:t>As String</a:t>
            </a:r>
          </a:p>
          <a:p>
            <a:pPr eaLnBrk="1" hangingPunct="1">
              <a:buClr>
                <a:schemeClr val="accent1">
                  <a:lumMod val="25000"/>
                </a:schemeClr>
              </a:buClr>
              <a:buNone/>
              <a:tabLst>
                <a:tab pos="576263" algn="l"/>
              </a:tabLst>
            </a:pPr>
            <a:r>
              <a:rPr lang="en-US" sz="1800" dirty="0" smtClean="0"/>
              <a:t>		</a:t>
            </a:r>
            <a:r>
              <a:rPr lang="en-US" sz="1800" dirty="0" err="1" smtClean="0"/>
              <a:t>strName</a:t>
            </a:r>
            <a:r>
              <a:rPr lang="en-US" sz="1800" dirty="0" smtClean="0"/>
              <a:t> = “John”    </a:t>
            </a:r>
            <a:r>
              <a:rPr lang="en-US" sz="1800" dirty="0" smtClean="0">
                <a:solidFill>
                  <a:srgbClr val="00B050"/>
                </a:solidFill>
              </a:rPr>
              <a:t>‘the value of the String type must be enclosed 				‘by double quotes</a:t>
            </a:r>
            <a:endParaRPr lang="en-US" sz="1200" dirty="0" smtClean="0"/>
          </a:p>
          <a:p>
            <a:pPr eaLnBrk="1" hangingPunct="1">
              <a:buClr>
                <a:schemeClr val="accent1">
                  <a:lumMod val="25000"/>
                </a:schemeClr>
              </a:buClr>
              <a:buNone/>
              <a:tabLst>
                <a:tab pos="576263" algn="l"/>
              </a:tabLst>
            </a:pPr>
            <a:r>
              <a:rPr lang="en-US" sz="1800" dirty="0" smtClean="0"/>
              <a:t>		</a:t>
            </a:r>
            <a:r>
              <a:rPr lang="en-US" sz="1800" dirty="0" smtClean="0">
                <a:solidFill>
                  <a:srgbClr val="FF0000"/>
                </a:solidFill>
              </a:rPr>
              <a:t>Dim </a:t>
            </a:r>
            <a:r>
              <a:rPr lang="en-US" sz="1800" dirty="0" err="1" smtClean="0"/>
              <a:t>blnPass</a:t>
            </a:r>
            <a:r>
              <a:rPr lang="en-US" sz="1800" dirty="0" smtClean="0"/>
              <a:t> </a:t>
            </a:r>
            <a:r>
              <a:rPr lang="en-US" sz="1800" dirty="0" smtClean="0">
                <a:solidFill>
                  <a:srgbClr val="FF0000"/>
                </a:solidFill>
              </a:rPr>
              <a:t>As</a:t>
            </a:r>
            <a:r>
              <a:rPr lang="en-US" sz="1800" dirty="0" smtClean="0"/>
              <a:t> </a:t>
            </a:r>
            <a:r>
              <a:rPr lang="en-US" sz="1800" dirty="0" smtClean="0">
                <a:solidFill>
                  <a:srgbClr val="FF0000"/>
                </a:solidFill>
              </a:rPr>
              <a:t>Boolean</a:t>
            </a:r>
          </a:p>
          <a:p>
            <a:pPr eaLnBrk="1" hangingPunct="1">
              <a:buClr>
                <a:schemeClr val="accent1">
                  <a:lumMod val="25000"/>
                </a:schemeClr>
              </a:buClr>
              <a:buNone/>
              <a:tabLst>
                <a:tab pos="576263" algn="l"/>
              </a:tabLst>
            </a:pPr>
            <a:r>
              <a:rPr lang="en-US" sz="1800" dirty="0" smtClean="0"/>
              <a:t>		</a:t>
            </a:r>
            <a:r>
              <a:rPr lang="en-US" sz="1800" dirty="0" err="1" smtClean="0"/>
              <a:t>blnPass</a:t>
            </a:r>
            <a:r>
              <a:rPr lang="en-US" sz="1800" dirty="0" smtClean="0"/>
              <a:t> = True</a:t>
            </a:r>
          </a:p>
          <a:p>
            <a:pPr eaLnBrk="1" hangingPunct="1">
              <a:buClr>
                <a:schemeClr val="accent1">
                  <a:lumMod val="25000"/>
                </a:schemeClr>
              </a:buClr>
              <a:buNone/>
              <a:tabLst>
                <a:tab pos="576263" algn="l"/>
              </a:tabLst>
            </a:pPr>
            <a:r>
              <a:rPr lang="en-US" sz="2000" dirty="0" smtClean="0"/>
              <a:t>		</a:t>
            </a:r>
          </a:p>
          <a:p>
            <a:pPr eaLnBrk="1" hangingPunct="1">
              <a:buClr>
                <a:schemeClr val="accent1">
                  <a:lumMod val="25000"/>
                </a:schemeClr>
              </a:buClr>
              <a:tabLst>
                <a:tab pos="576263" algn="l"/>
              </a:tabLst>
            </a:pPr>
            <a:endParaRPr lang="en-US" dirty="0" smtClean="0"/>
          </a:p>
          <a:p>
            <a:pPr lvl="1" eaLnBrk="1" hangingPunct="1">
              <a:buClr>
                <a:schemeClr val="accent1">
                  <a:lumMod val="25000"/>
                </a:schemeClr>
              </a:buClr>
              <a:buNone/>
              <a:tabLst>
                <a:tab pos="576263" algn="l"/>
              </a:tabLst>
            </a:pPr>
            <a:endParaRPr lang="en-US" dirty="0" smtClean="0"/>
          </a:p>
          <a:p>
            <a:pPr lvl="1" eaLnBrk="1" hangingPunct="1">
              <a:buClr>
                <a:schemeClr val="accent1">
                  <a:lumMod val="25000"/>
                </a:schemeClr>
              </a:buClr>
              <a:tabLst>
                <a:tab pos="576263" algn="l"/>
              </a:tabLst>
            </a:pPr>
            <a:endParaRPr lang="en-US" dirty="0" smtClean="0"/>
          </a:p>
          <a:p>
            <a:pPr eaLnBrk="1" hangingPunct="1">
              <a:tabLst>
                <a:tab pos="576263" algn="l"/>
              </a:tabLst>
            </a:pPr>
            <a:endParaRPr lang="en-US" dirty="0" smtClean="0"/>
          </a:p>
        </p:txBody>
      </p:sp>
    </p:spTree>
  </p:cSld>
  <p:clrMapOvr>
    <a:masterClrMapping/>
  </p:clrMapOvr>
  <p:transition spd="slow">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dirty="0" smtClean="0">
                <a:solidFill>
                  <a:schemeClr val="accent1">
                    <a:lumMod val="25000"/>
                  </a:schemeClr>
                </a:solidFill>
              </a:rPr>
              <a:t>Variable Types</a:t>
            </a:r>
          </a:p>
        </p:txBody>
      </p:sp>
      <p:sp>
        <p:nvSpPr>
          <p:cNvPr id="4100" name="Rectangle 3"/>
          <p:cNvSpPr>
            <a:spLocks noGrp="1" noChangeArrowheads="1"/>
          </p:cNvSpPr>
          <p:nvPr>
            <p:ph type="body" idx="1"/>
          </p:nvPr>
        </p:nvSpPr>
        <p:spPr>
          <a:xfrm>
            <a:off x="1371600" y="1265237"/>
            <a:ext cx="7772400" cy="5364163"/>
          </a:xfrm>
        </p:spPr>
        <p:txBody>
          <a:bodyPr/>
          <a:lstStyle/>
          <a:p>
            <a:pPr eaLnBrk="1" hangingPunct="1">
              <a:buClr>
                <a:schemeClr val="accent1">
                  <a:lumMod val="25000"/>
                </a:schemeClr>
              </a:buClr>
              <a:tabLst>
                <a:tab pos="576263" algn="l"/>
              </a:tabLst>
            </a:pPr>
            <a:r>
              <a:rPr lang="en-US" sz="2000" dirty="0" smtClean="0"/>
              <a:t>Camel notation is used when defining variable names. The first three letters indicate the type of the variable, and the later part should indicate the purpose of the variable. E.g.</a:t>
            </a:r>
          </a:p>
          <a:p>
            <a:pPr eaLnBrk="1" hangingPunct="1">
              <a:buClr>
                <a:schemeClr val="accent1">
                  <a:lumMod val="25000"/>
                </a:schemeClr>
              </a:buClr>
              <a:buNone/>
              <a:tabLst>
                <a:tab pos="576263" algn="l"/>
              </a:tabLst>
            </a:pPr>
            <a:r>
              <a:rPr lang="en-US" sz="2000" dirty="0" smtClean="0"/>
              <a:t>	</a:t>
            </a:r>
            <a:r>
              <a:rPr lang="en-US" sz="2000" i="1" dirty="0" err="1" smtClean="0">
                <a:solidFill>
                  <a:srgbClr val="C00000"/>
                </a:solidFill>
              </a:rPr>
              <a:t>intInput</a:t>
            </a:r>
            <a:r>
              <a:rPr lang="en-US" sz="2000" dirty="0" smtClean="0">
                <a:solidFill>
                  <a:srgbClr val="C00000"/>
                </a:solidFill>
              </a:rPr>
              <a:t>: </a:t>
            </a:r>
            <a:r>
              <a:rPr lang="en-US" sz="2000" dirty="0" smtClean="0"/>
              <a:t>“</a:t>
            </a:r>
            <a:r>
              <a:rPr lang="en-US" sz="2000" dirty="0" err="1" smtClean="0">
                <a:solidFill>
                  <a:srgbClr val="C00000"/>
                </a:solidFill>
              </a:rPr>
              <a:t>int</a:t>
            </a:r>
            <a:r>
              <a:rPr lang="en-US" sz="2000" dirty="0" smtClean="0"/>
              <a:t>” shows this is an Integer, and “Input” shows this variable is created to store a user input.</a:t>
            </a:r>
          </a:p>
          <a:p>
            <a:pPr eaLnBrk="1" hangingPunct="1">
              <a:buClr>
                <a:schemeClr val="accent1">
                  <a:lumMod val="25000"/>
                </a:schemeClr>
              </a:buClr>
              <a:buNone/>
              <a:tabLst>
                <a:tab pos="576263" algn="l"/>
              </a:tabLst>
            </a:pPr>
            <a:r>
              <a:rPr lang="en-US" sz="2000" dirty="0" smtClean="0"/>
              <a:t>	</a:t>
            </a:r>
            <a:r>
              <a:rPr lang="en-US" sz="2000" i="1" dirty="0" err="1" smtClean="0">
                <a:solidFill>
                  <a:srgbClr val="C00000"/>
                </a:solidFill>
              </a:rPr>
              <a:t>dblInput</a:t>
            </a:r>
            <a:r>
              <a:rPr lang="en-US" sz="2000" dirty="0" smtClean="0"/>
              <a:t>: “</a:t>
            </a:r>
            <a:r>
              <a:rPr lang="en-US" sz="2000" dirty="0" smtClean="0">
                <a:solidFill>
                  <a:srgbClr val="C00000"/>
                </a:solidFill>
              </a:rPr>
              <a:t>dbl</a:t>
            </a:r>
            <a:r>
              <a:rPr lang="en-US" sz="2000" dirty="0" smtClean="0"/>
              <a:t>” shows this is a number that can have decimal points, and “Input” shows this variable is created to store a user input.</a:t>
            </a:r>
          </a:p>
          <a:p>
            <a:pPr eaLnBrk="1" hangingPunct="1">
              <a:buClr>
                <a:schemeClr val="accent1">
                  <a:lumMod val="25000"/>
                </a:schemeClr>
              </a:buClr>
              <a:buNone/>
              <a:tabLst>
                <a:tab pos="576263" algn="l"/>
              </a:tabLst>
            </a:pPr>
            <a:r>
              <a:rPr lang="en-US" sz="2000" dirty="0" smtClean="0"/>
              <a:t>	</a:t>
            </a:r>
            <a:r>
              <a:rPr lang="en-US" sz="2000" i="1" dirty="0" err="1" smtClean="0">
                <a:solidFill>
                  <a:srgbClr val="C00000"/>
                </a:solidFill>
              </a:rPr>
              <a:t>strName</a:t>
            </a:r>
            <a:r>
              <a:rPr lang="en-US" sz="2000" dirty="0" smtClean="0"/>
              <a:t>: “</a:t>
            </a:r>
            <a:r>
              <a:rPr lang="en-US" sz="2000" dirty="0" err="1" smtClean="0">
                <a:solidFill>
                  <a:srgbClr val="C00000"/>
                </a:solidFill>
              </a:rPr>
              <a:t>str</a:t>
            </a:r>
            <a:r>
              <a:rPr lang="en-US" sz="2000" dirty="0" smtClean="0"/>
              <a:t>” shows this is a text String, and “Name” shows this is created to store a name.</a:t>
            </a:r>
          </a:p>
          <a:p>
            <a:pPr eaLnBrk="1" hangingPunct="1">
              <a:buClr>
                <a:schemeClr val="accent1">
                  <a:lumMod val="25000"/>
                </a:schemeClr>
              </a:buClr>
              <a:buNone/>
              <a:tabLst>
                <a:tab pos="576263" algn="l"/>
              </a:tabLst>
            </a:pPr>
            <a:r>
              <a:rPr lang="en-US" sz="2000" dirty="0" smtClean="0"/>
              <a:t>	</a:t>
            </a:r>
            <a:r>
              <a:rPr lang="en-US" sz="2000" i="1" dirty="0" err="1" smtClean="0">
                <a:solidFill>
                  <a:srgbClr val="C00000"/>
                </a:solidFill>
              </a:rPr>
              <a:t>blnPass</a:t>
            </a:r>
            <a:r>
              <a:rPr lang="en-US" sz="2000" dirty="0" smtClean="0"/>
              <a:t>: “</a:t>
            </a:r>
            <a:r>
              <a:rPr lang="en-US" sz="2000" dirty="0" err="1" smtClean="0">
                <a:solidFill>
                  <a:srgbClr val="C00000"/>
                </a:solidFill>
              </a:rPr>
              <a:t>bln</a:t>
            </a:r>
            <a:r>
              <a:rPr lang="en-US" sz="2000" dirty="0" smtClean="0"/>
              <a:t>” shows this is a Boolean type (can only have True or False as its value), and “Pass” means this variable will indicate pass or fail</a:t>
            </a:r>
            <a:r>
              <a:rPr lang="en-US" sz="2000" dirty="0" smtClean="0"/>
              <a:t>.</a:t>
            </a:r>
            <a:endParaRPr lang="en-US" sz="2000" dirty="0" smtClean="0"/>
          </a:p>
        </p:txBody>
      </p:sp>
    </p:spTree>
  </p:cSld>
  <p:clrMapOvr>
    <a:masterClrMapping/>
  </p:clrMapOvr>
  <p:transition spd="slow">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dirty="0" smtClean="0">
                <a:solidFill>
                  <a:schemeClr val="accent1">
                    <a:lumMod val="25000"/>
                  </a:schemeClr>
                </a:solidFill>
              </a:rPr>
              <a:t>Variable Types</a:t>
            </a:r>
          </a:p>
        </p:txBody>
      </p:sp>
      <p:sp>
        <p:nvSpPr>
          <p:cNvPr id="4100" name="Rectangle 3"/>
          <p:cNvSpPr>
            <a:spLocks noGrp="1" noChangeArrowheads="1"/>
          </p:cNvSpPr>
          <p:nvPr>
            <p:ph type="body" idx="1"/>
          </p:nvPr>
        </p:nvSpPr>
        <p:spPr>
          <a:xfrm>
            <a:off x="1371600" y="1265237"/>
            <a:ext cx="7772400" cy="5364163"/>
          </a:xfrm>
        </p:spPr>
        <p:txBody>
          <a:bodyPr/>
          <a:lstStyle/>
          <a:p>
            <a:pPr eaLnBrk="1" hangingPunct="1">
              <a:buClr>
                <a:schemeClr val="accent1">
                  <a:lumMod val="25000"/>
                </a:schemeClr>
              </a:buClr>
              <a:tabLst>
                <a:tab pos="576263" algn="l"/>
              </a:tabLst>
            </a:pPr>
            <a:r>
              <a:rPr lang="en-US" sz="2000" dirty="0" smtClean="0"/>
              <a:t>Once a variable is created, its value can change while the type and the name stay the same.</a:t>
            </a:r>
          </a:p>
          <a:p>
            <a:pPr eaLnBrk="1" hangingPunct="1">
              <a:buClr>
                <a:schemeClr val="accent1">
                  <a:lumMod val="25000"/>
                </a:schemeClr>
              </a:buClr>
              <a:buNone/>
              <a:tabLst>
                <a:tab pos="576263" algn="l"/>
              </a:tabLst>
            </a:pPr>
            <a:r>
              <a:rPr lang="en-US" sz="2000" dirty="0" smtClean="0"/>
              <a:t>	</a:t>
            </a:r>
            <a:r>
              <a:rPr lang="en-US" sz="1800" dirty="0" smtClean="0"/>
              <a:t>E.g. </a:t>
            </a:r>
            <a:r>
              <a:rPr lang="en-US" sz="1800" dirty="0" err="1" smtClean="0"/>
              <a:t>intInput</a:t>
            </a:r>
            <a:r>
              <a:rPr lang="en-US" sz="1800" dirty="0" smtClean="0"/>
              <a:t> = 2 </a:t>
            </a:r>
          </a:p>
          <a:p>
            <a:pPr eaLnBrk="1" hangingPunct="1">
              <a:buClr>
                <a:schemeClr val="accent1">
                  <a:lumMod val="25000"/>
                </a:schemeClr>
              </a:buClr>
              <a:buNone/>
              <a:tabLst>
                <a:tab pos="576263" algn="l"/>
              </a:tabLst>
            </a:pPr>
            <a:r>
              <a:rPr lang="en-US" sz="1800" dirty="0" smtClean="0"/>
              <a:t>		   …</a:t>
            </a:r>
          </a:p>
          <a:p>
            <a:pPr eaLnBrk="1" hangingPunct="1">
              <a:buClr>
                <a:schemeClr val="accent1">
                  <a:lumMod val="25000"/>
                </a:schemeClr>
              </a:buClr>
              <a:buNone/>
              <a:tabLst>
                <a:tab pos="576263" algn="l"/>
              </a:tabLst>
            </a:pPr>
            <a:r>
              <a:rPr lang="en-US" sz="1800" dirty="0" smtClean="0"/>
              <a:t>		   </a:t>
            </a:r>
            <a:r>
              <a:rPr lang="en-US" sz="1800" dirty="0" err="1" smtClean="0"/>
              <a:t>intInput</a:t>
            </a:r>
            <a:r>
              <a:rPr lang="en-US" sz="1800" dirty="0" smtClean="0"/>
              <a:t> = 3 </a:t>
            </a:r>
            <a:r>
              <a:rPr lang="en-US" sz="1800" dirty="0" smtClean="0">
                <a:solidFill>
                  <a:srgbClr val="00B050"/>
                </a:solidFill>
              </a:rPr>
              <a:t>‘the value of </a:t>
            </a:r>
            <a:r>
              <a:rPr lang="en-US" sz="1800" i="1" dirty="0" err="1" smtClean="0">
                <a:solidFill>
                  <a:srgbClr val="00B050"/>
                </a:solidFill>
              </a:rPr>
              <a:t>intInput</a:t>
            </a:r>
            <a:r>
              <a:rPr lang="en-US" sz="1800" dirty="0" smtClean="0">
                <a:solidFill>
                  <a:srgbClr val="00B050"/>
                </a:solidFill>
              </a:rPr>
              <a:t> is changed to 3</a:t>
            </a:r>
          </a:p>
          <a:p>
            <a:pPr eaLnBrk="1" hangingPunct="1">
              <a:buClr>
                <a:schemeClr val="accent1">
                  <a:lumMod val="25000"/>
                </a:schemeClr>
              </a:buClr>
              <a:buNone/>
              <a:tabLst>
                <a:tab pos="576263" algn="l"/>
              </a:tabLst>
            </a:pPr>
            <a:r>
              <a:rPr lang="en-US" dirty="0" smtClean="0">
                <a:solidFill>
                  <a:srgbClr val="00B050"/>
                </a:solidFill>
              </a:rPr>
              <a:t>	</a:t>
            </a:r>
            <a:r>
              <a:rPr lang="en-US" sz="1800" dirty="0" smtClean="0"/>
              <a:t>E.g. </a:t>
            </a:r>
            <a:r>
              <a:rPr lang="en-US" sz="1800" dirty="0" err="1" smtClean="0"/>
              <a:t>strName</a:t>
            </a:r>
            <a:r>
              <a:rPr lang="en-US" sz="1800" dirty="0" smtClean="0"/>
              <a:t> = “John” </a:t>
            </a:r>
          </a:p>
          <a:p>
            <a:pPr eaLnBrk="1" hangingPunct="1">
              <a:buClr>
                <a:schemeClr val="accent1">
                  <a:lumMod val="25000"/>
                </a:schemeClr>
              </a:buClr>
              <a:buNone/>
              <a:tabLst>
                <a:tab pos="576263" algn="l"/>
              </a:tabLst>
            </a:pPr>
            <a:r>
              <a:rPr lang="en-US" sz="1800" dirty="0" smtClean="0"/>
              <a:t>		   …</a:t>
            </a:r>
          </a:p>
          <a:p>
            <a:pPr eaLnBrk="1" hangingPunct="1">
              <a:buClr>
                <a:schemeClr val="accent1">
                  <a:lumMod val="25000"/>
                </a:schemeClr>
              </a:buClr>
              <a:buNone/>
              <a:tabLst>
                <a:tab pos="576263" algn="l"/>
              </a:tabLst>
            </a:pPr>
            <a:r>
              <a:rPr lang="en-US" sz="1800" dirty="0" smtClean="0"/>
              <a:t>		   </a:t>
            </a:r>
            <a:r>
              <a:rPr lang="en-US" sz="1800" dirty="0" err="1" smtClean="0"/>
              <a:t>strName</a:t>
            </a:r>
            <a:r>
              <a:rPr lang="en-US" sz="1800" dirty="0" smtClean="0"/>
              <a:t> = “John Smith”  </a:t>
            </a:r>
          </a:p>
          <a:p>
            <a:pPr eaLnBrk="1" hangingPunct="1">
              <a:buClr>
                <a:schemeClr val="accent1">
                  <a:lumMod val="25000"/>
                </a:schemeClr>
              </a:buClr>
              <a:buNone/>
              <a:tabLst>
                <a:tab pos="576263" algn="l"/>
              </a:tabLst>
            </a:pPr>
            <a:r>
              <a:rPr lang="en-US" sz="1800" dirty="0" smtClean="0">
                <a:solidFill>
                  <a:srgbClr val="00B050"/>
                </a:solidFill>
              </a:rPr>
              <a:t>		   ‘the value of </a:t>
            </a:r>
            <a:r>
              <a:rPr lang="en-US" sz="1800" i="1" dirty="0" err="1" smtClean="0">
                <a:solidFill>
                  <a:srgbClr val="00B050"/>
                </a:solidFill>
              </a:rPr>
              <a:t>strName</a:t>
            </a:r>
            <a:r>
              <a:rPr lang="en-US" sz="1800" dirty="0" smtClean="0">
                <a:solidFill>
                  <a:srgbClr val="00B050"/>
                </a:solidFill>
              </a:rPr>
              <a:t> is changed to “John Smith”</a:t>
            </a:r>
          </a:p>
          <a:p>
            <a:pPr eaLnBrk="1" hangingPunct="1">
              <a:buClr>
                <a:schemeClr val="accent1">
                  <a:lumMod val="25000"/>
                </a:schemeClr>
              </a:buClr>
              <a:buNone/>
              <a:tabLst>
                <a:tab pos="576263" algn="l"/>
              </a:tabLst>
            </a:pPr>
            <a:endParaRPr lang="en-US" dirty="0" smtClean="0">
              <a:solidFill>
                <a:srgbClr val="00B050"/>
              </a:solidFill>
            </a:endParaRPr>
          </a:p>
          <a:p>
            <a:pPr eaLnBrk="1" hangingPunct="1">
              <a:tabLst>
                <a:tab pos="576263" algn="l"/>
              </a:tabLst>
            </a:pPr>
            <a:endParaRPr lang="en-US" dirty="0" smtClean="0"/>
          </a:p>
        </p:txBody>
      </p:sp>
    </p:spTree>
  </p:cSld>
  <p:clrMapOvr>
    <a:masterClrMapping/>
  </p:clrMapOvr>
  <p:transition spd="slow">
    <p:random/>
  </p:transition>
  <p:timing>
    <p:tnLst>
      <p:par>
        <p:cTn id="1" dur="indefinite" restart="never" nodeType="tmRoot"/>
      </p:par>
    </p:tnLst>
  </p:timing>
</p:sld>
</file>

<file path=ppt/theme/theme1.xml><?xml version="1.0" encoding="utf-8"?>
<a:theme xmlns:a="http://schemas.openxmlformats.org/drawingml/2006/main" name="Doctors presentation sample with media">
  <a:themeElements>
    <a:clrScheme name="Patient Health Education Seminar-Template--KH-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tient Health Education Seminar-Template--KH-copyedit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atient Health Education Seminar-Template--KH-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tient Health Education Seminar-Template--KH-copyedi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tient Health Education Seminar-Template--KH-copyedi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tient Health Education Seminar-Template--KH-copyedi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tient Health Education Seminar-Template--KH-copyedi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tient Health Education Seminar-Template--KH-copyedi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tient Health Education Seminar-Template--KH-copyedi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tient Health Education Seminar-Template--KH-copyedi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tient Health Education Seminar-Template--KH-copyedi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tient Health Education Seminar-Template--KH-copyedi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tient Health Education Seminar-Template--KH-copyedi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tient Health Education Seminar-Template--KH-copyedi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Doctors presentation sample with media</Template>
  <TotalTime>640</TotalTime>
  <Words>710</Words>
  <Application>Microsoft Office PowerPoint</Application>
  <PresentationFormat>On-screen Show (4:3)</PresentationFormat>
  <Paragraphs>169</Paragraphs>
  <Slides>15</Slides>
  <Notes>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Doctors presentation sample with media</vt:lpstr>
      <vt:lpstr>3 - Variables</vt:lpstr>
      <vt:lpstr>What is a variable?</vt:lpstr>
      <vt:lpstr>What is a variable?</vt:lpstr>
      <vt:lpstr>What is a variable?</vt:lpstr>
      <vt:lpstr>What is a variable?</vt:lpstr>
      <vt:lpstr>Variable Types</vt:lpstr>
      <vt:lpstr>Variable Types</vt:lpstr>
      <vt:lpstr>Variable Types</vt:lpstr>
      <vt:lpstr>Variable Types</vt:lpstr>
      <vt:lpstr>Variable Types</vt:lpstr>
      <vt:lpstr>Variable Type Conversion</vt:lpstr>
      <vt:lpstr>Variable Type Conversion</vt:lpstr>
      <vt:lpstr>Code Comments</vt:lpstr>
      <vt:lpstr>Code Comments</vt:lpstr>
      <vt:lpstr>Code Comments</vt:lpstr>
    </vt:vector>
  </TitlesOfParts>
  <Company>IUPUI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VB.NET Programming ٠Introduction٠</dc:title>
  <dc:creator>linglu</dc:creator>
  <cp:lastModifiedBy>Owner</cp:lastModifiedBy>
  <cp:revision>120</cp:revision>
  <dcterms:created xsi:type="dcterms:W3CDTF">2008-08-20T02:37:49Z</dcterms:created>
  <dcterms:modified xsi:type="dcterms:W3CDTF">2009-04-01T21:17:01Z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TC011628171033</vt:lpwstr>
  </property>
</Properties>
</file>